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314" r:id="rId2"/>
    <p:sldId id="333" r:id="rId3"/>
    <p:sldId id="364" r:id="rId4"/>
    <p:sldId id="326" r:id="rId5"/>
    <p:sldId id="356" r:id="rId6"/>
    <p:sldId id="352" r:id="rId7"/>
    <p:sldId id="360" r:id="rId8"/>
    <p:sldId id="353" r:id="rId9"/>
    <p:sldId id="354" r:id="rId10"/>
    <p:sldId id="328" r:id="rId11"/>
    <p:sldId id="338" r:id="rId12"/>
    <p:sldId id="379" r:id="rId13"/>
    <p:sldId id="357" r:id="rId14"/>
    <p:sldId id="363" r:id="rId15"/>
    <p:sldId id="351" r:id="rId16"/>
    <p:sldId id="342" r:id="rId17"/>
    <p:sldId id="339" r:id="rId18"/>
    <p:sldId id="365" r:id="rId19"/>
    <p:sldId id="373" r:id="rId20"/>
    <p:sldId id="372" r:id="rId21"/>
    <p:sldId id="345" r:id="rId22"/>
    <p:sldId id="366" r:id="rId23"/>
    <p:sldId id="359" r:id="rId24"/>
    <p:sldId id="378" r:id="rId25"/>
    <p:sldId id="343" r:id="rId26"/>
    <p:sldId id="367" r:id="rId27"/>
    <p:sldId id="382" r:id="rId28"/>
    <p:sldId id="383" r:id="rId29"/>
    <p:sldId id="371" r:id="rId30"/>
    <p:sldId id="347" r:id="rId31"/>
    <p:sldId id="368" r:id="rId32"/>
    <p:sldId id="385" r:id="rId33"/>
    <p:sldId id="380" r:id="rId34"/>
    <p:sldId id="349" r:id="rId35"/>
    <p:sldId id="369" r:id="rId36"/>
    <p:sldId id="381" r:id="rId37"/>
    <p:sldId id="358" r:id="rId38"/>
    <p:sldId id="374" r:id="rId39"/>
    <p:sldId id="375" r:id="rId40"/>
    <p:sldId id="362" r:id="rId41"/>
    <p:sldId id="361" r:id="rId42"/>
    <p:sldId id="384" r:id="rId43"/>
  </p:sldIdLst>
  <p:sldSz cx="12192000" cy="6858000"/>
  <p:notesSz cx="6858000" cy="14954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mmildt, Benedikt" initials="SB" lastIdx="2" clrIdx="0">
    <p:extLst>
      <p:ext uri="{19B8F6BF-5375-455C-9EA6-DF929625EA0E}">
        <p15:presenceInfo xmlns:p15="http://schemas.microsoft.com/office/powerpoint/2012/main" userId="S::benedikt.stemmildt@breuninger.de::b8a7b6a3-1c1a-435f-a319-587db39462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41"/>
    <a:srgbClr val="6BC200"/>
    <a:srgbClr val="008E3F"/>
    <a:srgbClr val="76AC40"/>
    <a:srgbClr val="055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F63D0-8FF1-344B-B95A-0D9F7433A5CB}" v="1000" dt="2019-04-26T07:08:22.335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397"/>
  </p:normalViewPr>
  <p:slideViewPr>
    <p:cSldViewPr snapToGrid="0">
      <p:cViewPr>
        <p:scale>
          <a:sx n="126" d="100"/>
          <a:sy n="126" d="100"/>
        </p:scale>
        <p:origin x="856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22EC4-5874-8C47-AFF3-83AC5099369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61D6F6DD-8ED0-4E49-A353-52DF4FD8FEA7}">
      <dgm:prSet phldrT="[Text]" custT="1"/>
      <dgm:spPr>
        <a:ln w="12700"/>
      </dgm:spPr>
      <dgm:t>
        <a:bodyPr/>
        <a:lstStyle/>
        <a:p>
          <a:r>
            <a:rPr lang="de-DE" sz="1400" dirty="0"/>
            <a:t>User Interface</a:t>
          </a:r>
        </a:p>
      </dgm:t>
    </dgm:pt>
    <dgm:pt modelId="{9E85D4EE-A57F-3B47-9F09-CB0E98BBA664}" type="parTrans" cxnId="{6DC447F4-8EB5-224E-95F4-C662BD866CA2}">
      <dgm:prSet/>
      <dgm:spPr/>
      <dgm:t>
        <a:bodyPr/>
        <a:lstStyle/>
        <a:p>
          <a:endParaRPr lang="de-DE"/>
        </a:p>
      </dgm:t>
    </dgm:pt>
    <dgm:pt modelId="{6248EFAF-DD96-CE4F-8CE8-6E573E08C687}" type="sibTrans" cxnId="{6DC447F4-8EB5-224E-95F4-C662BD866CA2}">
      <dgm:prSet/>
      <dgm:spPr/>
      <dgm:t>
        <a:bodyPr/>
        <a:lstStyle/>
        <a:p>
          <a:endParaRPr lang="de-DE"/>
        </a:p>
      </dgm:t>
    </dgm:pt>
    <dgm:pt modelId="{9BE97A35-852F-F64E-92E6-0120F38BB8C3}">
      <dgm:prSet phldrT="[Text]" custT="1"/>
      <dgm:spPr>
        <a:ln w="12700"/>
      </dgm:spPr>
      <dgm:t>
        <a:bodyPr/>
        <a:lstStyle/>
        <a:p>
          <a:r>
            <a:rPr lang="de-DE" sz="1400" dirty="0"/>
            <a:t>Integration</a:t>
          </a:r>
        </a:p>
        <a:p>
          <a:r>
            <a:rPr lang="de-DE" sz="1400" dirty="0"/>
            <a:t>Komponenten</a:t>
          </a:r>
        </a:p>
        <a:p>
          <a:r>
            <a:rPr lang="de-DE" sz="1400" dirty="0"/>
            <a:t>APIs</a:t>
          </a:r>
        </a:p>
      </dgm:t>
    </dgm:pt>
    <dgm:pt modelId="{A48B545D-8FAC-CF42-8B88-7DFE7874155D}" type="parTrans" cxnId="{7A072F84-6D19-CB4B-9DD7-4018B196CD8D}">
      <dgm:prSet/>
      <dgm:spPr/>
      <dgm:t>
        <a:bodyPr/>
        <a:lstStyle/>
        <a:p>
          <a:endParaRPr lang="de-DE"/>
        </a:p>
      </dgm:t>
    </dgm:pt>
    <dgm:pt modelId="{4CC24CF1-A797-BF47-ADAC-4F02EDDC054B}" type="sibTrans" cxnId="{7A072F84-6D19-CB4B-9DD7-4018B196CD8D}">
      <dgm:prSet/>
      <dgm:spPr/>
      <dgm:t>
        <a:bodyPr/>
        <a:lstStyle/>
        <a:p>
          <a:endParaRPr lang="de-DE"/>
        </a:p>
      </dgm:t>
    </dgm:pt>
    <dgm:pt modelId="{7DF761AB-8082-C249-9409-F99C51710073}">
      <dgm:prSet phldrT="[Text]" custT="1"/>
      <dgm:spPr>
        <a:ln w="12700"/>
      </dgm:spPr>
      <dgm:t>
        <a:bodyPr/>
        <a:lstStyle/>
        <a:p>
          <a:r>
            <a:rPr lang="de-DE" sz="1400" dirty="0"/>
            <a:t>Units, Businesslogik</a:t>
          </a:r>
        </a:p>
      </dgm:t>
    </dgm:pt>
    <dgm:pt modelId="{4608E209-116E-EB4E-AA7F-B8BABEE8D151}" type="parTrans" cxnId="{E61D9835-5A5D-6D4F-B636-B1CD76483288}">
      <dgm:prSet/>
      <dgm:spPr/>
      <dgm:t>
        <a:bodyPr/>
        <a:lstStyle/>
        <a:p>
          <a:endParaRPr lang="de-DE"/>
        </a:p>
      </dgm:t>
    </dgm:pt>
    <dgm:pt modelId="{AA662919-836E-BD41-BE22-5D30BF1218C2}" type="sibTrans" cxnId="{E61D9835-5A5D-6D4F-B636-B1CD76483288}">
      <dgm:prSet/>
      <dgm:spPr/>
      <dgm:t>
        <a:bodyPr/>
        <a:lstStyle/>
        <a:p>
          <a:endParaRPr lang="de-DE"/>
        </a:p>
      </dgm:t>
    </dgm:pt>
    <dgm:pt modelId="{1276B6D7-00FF-1D45-BE61-ADE6DDC18008}" type="pres">
      <dgm:prSet presAssocID="{E8922EC4-5874-8C47-AFF3-83AC5099369C}" presName="compositeShape" presStyleCnt="0">
        <dgm:presLayoutVars>
          <dgm:dir/>
          <dgm:resizeHandles/>
        </dgm:presLayoutVars>
      </dgm:prSet>
      <dgm:spPr/>
    </dgm:pt>
    <dgm:pt modelId="{409E3949-4707-854A-898D-19551D54C8EA}" type="pres">
      <dgm:prSet presAssocID="{E8922EC4-5874-8C47-AFF3-83AC5099369C}" presName="pyramid" presStyleLbl="node1" presStyleIdx="0" presStyleCnt="1" custScaleX="154292" custScaleY="100000" custLinFactNeighborX="9770" custLinFactNeighborY="-27011"/>
      <dgm:spPr>
        <a:solidFill>
          <a:schemeClr val="accent5"/>
        </a:solidFill>
        <a:ln>
          <a:noFill/>
        </a:ln>
      </dgm:spPr>
    </dgm:pt>
    <dgm:pt modelId="{B1BA6AF0-CEC6-D64B-BD14-6FBCA01B2639}" type="pres">
      <dgm:prSet presAssocID="{E8922EC4-5874-8C47-AFF3-83AC5099369C}" presName="theList" presStyleCnt="0"/>
      <dgm:spPr/>
    </dgm:pt>
    <dgm:pt modelId="{66921063-F4F8-C64A-933F-4F7A963A7271}" type="pres">
      <dgm:prSet presAssocID="{61D6F6DD-8ED0-4E49-A353-52DF4FD8FEA7}" presName="aNode" presStyleLbl="fgAcc1" presStyleIdx="0" presStyleCnt="3" custScaleX="153980" custScaleY="133768" custLinFactY="-11449" custLinFactNeighborY="-100000">
        <dgm:presLayoutVars>
          <dgm:bulletEnabled val="1"/>
        </dgm:presLayoutVars>
      </dgm:prSet>
      <dgm:spPr/>
    </dgm:pt>
    <dgm:pt modelId="{9E4F2EC2-3768-4649-B19E-31BB68529C02}" type="pres">
      <dgm:prSet presAssocID="{61D6F6DD-8ED0-4E49-A353-52DF4FD8FEA7}" presName="aSpace" presStyleCnt="0"/>
      <dgm:spPr/>
    </dgm:pt>
    <dgm:pt modelId="{627689A1-6E69-CC47-A25A-838E73879B95}" type="pres">
      <dgm:prSet presAssocID="{9BE97A35-852F-F64E-92E6-0120F38BB8C3}" presName="aNode" presStyleLbl="fgAcc1" presStyleIdx="1" presStyleCnt="3" custScaleX="153980" custScaleY="219798" custLinFactNeighborY="66000">
        <dgm:presLayoutVars>
          <dgm:bulletEnabled val="1"/>
        </dgm:presLayoutVars>
      </dgm:prSet>
      <dgm:spPr/>
    </dgm:pt>
    <dgm:pt modelId="{9722E2F8-C6A2-1E40-9DDE-822A955EEEEA}" type="pres">
      <dgm:prSet presAssocID="{9BE97A35-852F-F64E-92E6-0120F38BB8C3}" presName="aSpace" presStyleCnt="0"/>
      <dgm:spPr/>
    </dgm:pt>
    <dgm:pt modelId="{53346E93-0952-EA4B-B51C-1B4F2F26CEA8}" type="pres">
      <dgm:prSet presAssocID="{7DF761AB-8082-C249-9409-F99C51710073}" presName="aNode" presStyleLbl="fgAcc1" presStyleIdx="2" presStyleCnt="3" custScaleX="153980" custScaleY="116125" custLinFactY="30788" custLinFactNeighborY="100000">
        <dgm:presLayoutVars>
          <dgm:bulletEnabled val="1"/>
        </dgm:presLayoutVars>
      </dgm:prSet>
      <dgm:spPr/>
    </dgm:pt>
    <dgm:pt modelId="{1B80E8A3-1DEB-1C40-B0D3-8F41B2C7D21B}" type="pres">
      <dgm:prSet presAssocID="{7DF761AB-8082-C249-9409-F99C51710073}" presName="aSpace" presStyleCnt="0"/>
      <dgm:spPr/>
    </dgm:pt>
  </dgm:ptLst>
  <dgm:cxnLst>
    <dgm:cxn modelId="{EF5E6F1E-B17B-DA42-A2C8-74622BDAD1E2}" type="presOf" srcId="{9BE97A35-852F-F64E-92E6-0120F38BB8C3}" destId="{627689A1-6E69-CC47-A25A-838E73879B95}" srcOrd="0" destOrd="0" presId="urn:microsoft.com/office/officeart/2005/8/layout/pyramid2"/>
    <dgm:cxn modelId="{E61D9835-5A5D-6D4F-B636-B1CD76483288}" srcId="{E8922EC4-5874-8C47-AFF3-83AC5099369C}" destId="{7DF761AB-8082-C249-9409-F99C51710073}" srcOrd="2" destOrd="0" parTransId="{4608E209-116E-EB4E-AA7F-B8BABEE8D151}" sibTransId="{AA662919-836E-BD41-BE22-5D30BF1218C2}"/>
    <dgm:cxn modelId="{7A072F84-6D19-CB4B-9DD7-4018B196CD8D}" srcId="{E8922EC4-5874-8C47-AFF3-83AC5099369C}" destId="{9BE97A35-852F-F64E-92E6-0120F38BB8C3}" srcOrd="1" destOrd="0" parTransId="{A48B545D-8FAC-CF42-8B88-7DFE7874155D}" sibTransId="{4CC24CF1-A797-BF47-ADAC-4F02EDDC054B}"/>
    <dgm:cxn modelId="{B1944888-A27A-5F40-BDA6-0F9E24CD341F}" type="presOf" srcId="{7DF761AB-8082-C249-9409-F99C51710073}" destId="{53346E93-0952-EA4B-B51C-1B4F2F26CEA8}" srcOrd="0" destOrd="0" presId="urn:microsoft.com/office/officeart/2005/8/layout/pyramid2"/>
    <dgm:cxn modelId="{801E85A1-BAB9-224F-AC5F-B373EADDA772}" type="presOf" srcId="{E8922EC4-5874-8C47-AFF3-83AC5099369C}" destId="{1276B6D7-00FF-1D45-BE61-ADE6DDC18008}" srcOrd="0" destOrd="0" presId="urn:microsoft.com/office/officeart/2005/8/layout/pyramid2"/>
    <dgm:cxn modelId="{6DC447F4-8EB5-224E-95F4-C662BD866CA2}" srcId="{E8922EC4-5874-8C47-AFF3-83AC5099369C}" destId="{61D6F6DD-8ED0-4E49-A353-52DF4FD8FEA7}" srcOrd="0" destOrd="0" parTransId="{9E85D4EE-A57F-3B47-9F09-CB0E98BBA664}" sibTransId="{6248EFAF-DD96-CE4F-8CE8-6E573E08C687}"/>
    <dgm:cxn modelId="{6EB986F7-23BD-C648-BCD0-3BC2F9AECB56}" type="presOf" srcId="{61D6F6DD-8ED0-4E49-A353-52DF4FD8FEA7}" destId="{66921063-F4F8-C64A-933F-4F7A963A7271}" srcOrd="0" destOrd="0" presId="urn:microsoft.com/office/officeart/2005/8/layout/pyramid2"/>
    <dgm:cxn modelId="{B32DEAC4-4F97-D647-93AF-A86CF3044B89}" type="presParOf" srcId="{1276B6D7-00FF-1D45-BE61-ADE6DDC18008}" destId="{409E3949-4707-854A-898D-19551D54C8EA}" srcOrd="0" destOrd="0" presId="urn:microsoft.com/office/officeart/2005/8/layout/pyramid2"/>
    <dgm:cxn modelId="{DDAE931C-5599-8841-BFBC-CD099E591542}" type="presParOf" srcId="{1276B6D7-00FF-1D45-BE61-ADE6DDC18008}" destId="{B1BA6AF0-CEC6-D64B-BD14-6FBCA01B2639}" srcOrd="1" destOrd="0" presId="urn:microsoft.com/office/officeart/2005/8/layout/pyramid2"/>
    <dgm:cxn modelId="{3F0F9592-3342-AE43-BB1D-4936FB4673BF}" type="presParOf" srcId="{B1BA6AF0-CEC6-D64B-BD14-6FBCA01B2639}" destId="{66921063-F4F8-C64A-933F-4F7A963A7271}" srcOrd="0" destOrd="0" presId="urn:microsoft.com/office/officeart/2005/8/layout/pyramid2"/>
    <dgm:cxn modelId="{D6CC3478-466A-FA43-B2E3-94AFC06D7FA9}" type="presParOf" srcId="{B1BA6AF0-CEC6-D64B-BD14-6FBCA01B2639}" destId="{9E4F2EC2-3768-4649-B19E-31BB68529C02}" srcOrd="1" destOrd="0" presId="urn:microsoft.com/office/officeart/2005/8/layout/pyramid2"/>
    <dgm:cxn modelId="{A2083B2C-038D-B240-B353-19C9D4BA39A9}" type="presParOf" srcId="{B1BA6AF0-CEC6-D64B-BD14-6FBCA01B2639}" destId="{627689A1-6E69-CC47-A25A-838E73879B95}" srcOrd="2" destOrd="0" presId="urn:microsoft.com/office/officeart/2005/8/layout/pyramid2"/>
    <dgm:cxn modelId="{A2C558CD-CBC5-2749-93B7-5C837678F381}" type="presParOf" srcId="{B1BA6AF0-CEC6-D64B-BD14-6FBCA01B2639}" destId="{9722E2F8-C6A2-1E40-9DDE-822A955EEEEA}" srcOrd="3" destOrd="0" presId="urn:microsoft.com/office/officeart/2005/8/layout/pyramid2"/>
    <dgm:cxn modelId="{6818119E-5D41-564E-81CC-BCF82AE66E98}" type="presParOf" srcId="{B1BA6AF0-CEC6-D64B-BD14-6FBCA01B2639}" destId="{53346E93-0952-EA4B-B51C-1B4F2F26CEA8}" srcOrd="4" destOrd="0" presId="urn:microsoft.com/office/officeart/2005/8/layout/pyramid2"/>
    <dgm:cxn modelId="{AE436121-6614-0D43-8691-08411535CBD2}" type="presParOf" srcId="{B1BA6AF0-CEC6-D64B-BD14-6FBCA01B2639}" destId="{1B80E8A3-1DEB-1C40-B0D3-8F41B2C7D21B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E3949-4707-854A-898D-19551D54C8EA}">
      <dsp:nvSpPr>
        <dsp:cNvPr id="0" name=""/>
        <dsp:cNvSpPr/>
      </dsp:nvSpPr>
      <dsp:spPr>
        <a:xfrm>
          <a:off x="448470" y="0"/>
          <a:ext cx="4649913" cy="3013710"/>
        </a:xfrm>
        <a:prstGeom prst="triangle">
          <a:avLst/>
        </a:prstGeom>
        <a:solidFill>
          <a:schemeClr val="accent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21063-F4F8-C64A-933F-4F7A963A7271}">
      <dsp:nvSpPr>
        <dsp:cNvPr id="0" name=""/>
        <dsp:cNvSpPr/>
      </dsp:nvSpPr>
      <dsp:spPr>
        <a:xfrm>
          <a:off x="1950277" y="188483"/>
          <a:ext cx="3016331" cy="6354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User Interface</a:t>
          </a:r>
        </a:p>
      </dsp:txBody>
      <dsp:txXfrm>
        <a:off x="1981295" y="219501"/>
        <a:ext cx="2954295" cy="573378"/>
      </dsp:txXfrm>
    </dsp:sp>
    <dsp:sp modelId="{627689A1-6E69-CC47-A25A-838E73879B95}">
      <dsp:nvSpPr>
        <dsp:cNvPr id="0" name=""/>
        <dsp:cNvSpPr/>
      </dsp:nvSpPr>
      <dsp:spPr>
        <a:xfrm>
          <a:off x="1950277" y="1036224"/>
          <a:ext cx="3016331" cy="104406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Integration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Komponenten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APIs</a:t>
          </a:r>
        </a:p>
      </dsp:txBody>
      <dsp:txXfrm>
        <a:off x="2001244" y="1087191"/>
        <a:ext cx="2914397" cy="942133"/>
      </dsp:txXfrm>
    </dsp:sp>
    <dsp:sp modelId="{53346E93-0952-EA4B-B51C-1B4F2F26CEA8}">
      <dsp:nvSpPr>
        <dsp:cNvPr id="0" name=""/>
        <dsp:cNvSpPr/>
      </dsp:nvSpPr>
      <dsp:spPr>
        <a:xfrm>
          <a:off x="1950277" y="2306103"/>
          <a:ext cx="3016331" cy="55160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Units, Businesslogik</a:t>
          </a:r>
        </a:p>
      </dsp:txBody>
      <dsp:txXfrm>
        <a:off x="1977204" y="2333030"/>
        <a:ext cx="2962477" cy="497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85B9F-98B7-A140-94E2-0F9C0E4A9074}" type="datetimeFigureOut">
              <a:rPr lang="de-DE" smtClean="0"/>
              <a:t>18.04.19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16AE4-D027-6144-ACA9-DA2C430628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2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Web-Entwicklung vor 10 Jahren</a:t>
            </a:r>
          </a:p>
          <a:p>
            <a:endParaRPr lang="de-DE" dirty="0"/>
          </a:p>
          <a:p>
            <a:r>
              <a:rPr lang="de-DE" dirty="0"/>
              <a:t>Downtime</a:t>
            </a:r>
          </a:p>
          <a:p>
            <a:r>
              <a:rPr lang="de-DE" dirty="0"/>
              <a:t>FTP-Upload </a:t>
            </a:r>
          </a:p>
          <a:p>
            <a:r>
              <a:rPr lang="de-DE" dirty="0" err="1"/>
              <a:t>Putty</a:t>
            </a:r>
            <a:endParaRPr lang="de-DE" dirty="0"/>
          </a:p>
          <a:p>
            <a:r>
              <a:rPr lang="de-DE" dirty="0" err="1"/>
              <a:t>Handtested</a:t>
            </a:r>
            <a:endParaRPr lang="de-DE" dirty="0"/>
          </a:p>
          <a:p>
            <a:r>
              <a:rPr lang="de-DE" dirty="0"/>
              <a:t>Testteam </a:t>
            </a:r>
          </a:p>
          <a:p>
            <a:r>
              <a:rPr lang="de-DE" dirty="0"/>
              <a:t>Testsheets</a:t>
            </a:r>
          </a:p>
          <a:p>
            <a:r>
              <a:rPr lang="de-DE" dirty="0"/>
              <a:t>Co-</a:t>
            </a:r>
            <a:r>
              <a:rPr lang="de-DE" dirty="0" err="1"/>
              <a:t>located</a:t>
            </a:r>
            <a:endParaRPr lang="de-DE" dirty="0"/>
          </a:p>
          <a:p>
            <a:r>
              <a:rPr lang="de-DE" dirty="0"/>
              <a:t>Designreview </a:t>
            </a:r>
          </a:p>
          <a:p>
            <a:r>
              <a:rPr lang="de-DE" dirty="0"/>
              <a:t>SVN</a:t>
            </a:r>
          </a:p>
          <a:p>
            <a:r>
              <a:rPr lang="de-DE" dirty="0" err="1"/>
              <a:t>ManagedServer</a:t>
            </a:r>
            <a:endParaRPr lang="de-DE" dirty="0"/>
          </a:p>
          <a:p>
            <a:r>
              <a:rPr lang="de-DE" dirty="0" err="1"/>
              <a:t>QuarterlyRelease</a:t>
            </a:r>
            <a:endParaRPr lang="de-DE" dirty="0"/>
          </a:p>
          <a:p>
            <a:r>
              <a:rPr lang="de-DE" dirty="0" err="1"/>
              <a:t>Waterfall</a:t>
            </a:r>
            <a:endParaRPr lang="de-DE" dirty="0"/>
          </a:p>
          <a:p>
            <a:r>
              <a:rPr lang="de-DE" dirty="0" err="1"/>
              <a:t>Selenium</a:t>
            </a:r>
            <a:endParaRPr lang="de-DE" dirty="0"/>
          </a:p>
          <a:p>
            <a:r>
              <a:rPr lang="de-DE" dirty="0"/>
              <a:t>ANT</a:t>
            </a:r>
          </a:p>
          <a:p>
            <a:r>
              <a:rPr lang="de-DE" dirty="0" err="1"/>
              <a:t>Eclipse</a:t>
            </a:r>
            <a:endParaRPr lang="de-DE" dirty="0"/>
          </a:p>
          <a:p>
            <a:r>
              <a:rPr lang="de-DE" dirty="0"/>
              <a:t>Notepad++</a:t>
            </a:r>
          </a:p>
          <a:p>
            <a:r>
              <a:rPr lang="de-DE" dirty="0"/>
              <a:t>Windows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6AE4-D027-6144-ACA9-DA2C4306284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88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</a:t>
            </a:r>
          </a:p>
          <a:p>
            <a:r>
              <a:rPr lang="de-DE" dirty="0"/>
              <a:t>FTP-Upload </a:t>
            </a:r>
          </a:p>
          <a:p>
            <a:r>
              <a:rPr lang="de-DE" dirty="0" err="1"/>
              <a:t>Putty</a:t>
            </a:r>
            <a:endParaRPr lang="de-DE" dirty="0"/>
          </a:p>
          <a:p>
            <a:r>
              <a:rPr lang="de-DE" dirty="0"/>
              <a:t>Handgetestet</a:t>
            </a:r>
          </a:p>
          <a:p>
            <a:r>
              <a:rPr lang="de-DE" dirty="0"/>
              <a:t>Testteam </a:t>
            </a:r>
          </a:p>
          <a:p>
            <a:r>
              <a:rPr lang="de-DE" dirty="0"/>
              <a:t>Testpläne</a:t>
            </a:r>
          </a:p>
          <a:p>
            <a:r>
              <a:rPr lang="de-DE" dirty="0"/>
              <a:t>Co-</a:t>
            </a:r>
            <a:r>
              <a:rPr lang="de-DE" dirty="0" err="1"/>
              <a:t>located</a:t>
            </a:r>
            <a:endParaRPr lang="de-DE" dirty="0"/>
          </a:p>
          <a:p>
            <a:r>
              <a:rPr lang="de-DE" dirty="0"/>
              <a:t>Designabnahme </a:t>
            </a:r>
          </a:p>
          <a:p>
            <a:r>
              <a:rPr lang="de-DE" dirty="0"/>
              <a:t>Manuell</a:t>
            </a:r>
          </a:p>
          <a:p>
            <a:r>
              <a:rPr lang="de-DE" dirty="0"/>
              <a:t>SVN</a:t>
            </a:r>
          </a:p>
          <a:p>
            <a:r>
              <a:rPr lang="de-DE" dirty="0"/>
              <a:t>Hosting-Paket </a:t>
            </a:r>
            <a:r>
              <a:rPr lang="de-DE" dirty="0" err="1"/>
              <a:t>Strato</a:t>
            </a:r>
            <a:endParaRPr lang="de-DE" dirty="0"/>
          </a:p>
          <a:p>
            <a:r>
              <a:rPr lang="de-DE" dirty="0"/>
              <a:t>Quartalsweise</a:t>
            </a:r>
          </a:p>
          <a:p>
            <a:r>
              <a:rPr lang="de-DE" dirty="0"/>
              <a:t>Wasserfall</a:t>
            </a:r>
          </a:p>
          <a:p>
            <a:r>
              <a:rPr lang="de-DE" dirty="0" err="1"/>
              <a:t>Selenium</a:t>
            </a:r>
            <a:endParaRPr lang="de-DE" dirty="0"/>
          </a:p>
          <a:p>
            <a:r>
              <a:rPr lang="de-DE" dirty="0"/>
              <a:t>ANT</a:t>
            </a:r>
          </a:p>
          <a:p>
            <a:r>
              <a:rPr lang="de-DE" dirty="0" err="1"/>
              <a:t>Eclipse</a:t>
            </a:r>
            <a:endParaRPr lang="de-DE" dirty="0"/>
          </a:p>
          <a:p>
            <a:r>
              <a:rPr lang="de-DE" dirty="0"/>
              <a:t>Notepad++</a:t>
            </a:r>
          </a:p>
          <a:p>
            <a:r>
              <a:rPr lang="de-DE" dirty="0"/>
              <a:t>Windows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6AE4-D027-6144-ACA9-DA2C4306284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40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Web-Entwicklung hat sich professionalisiert</a:t>
            </a:r>
          </a:p>
          <a:p>
            <a:endParaRPr lang="de-DE" dirty="0"/>
          </a:p>
          <a:p>
            <a:r>
              <a:rPr lang="de-DE" dirty="0"/>
              <a:t>Automation</a:t>
            </a:r>
          </a:p>
          <a:p>
            <a:r>
              <a:rPr lang="de-DE" dirty="0"/>
              <a:t>CI/CD</a:t>
            </a:r>
          </a:p>
          <a:p>
            <a:r>
              <a:rPr lang="de-DE" dirty="0" err="1"/>
              <a:t>ZeroDowntime</a:t>
            </a:r>
            <a:endParaRPr lang="de-DE" dirty="0"/>
          </a:p>
          <a:p>
            <a:r>
              <a:rPr lang="de-DE" dirty="0"/>
              <a:t>Agile</a:t>
            </a:r>
          </a:p>
          <a:p>
            <a:r>
              <a:rPr lang="de-DE" dirty="0"/>
              <a:t>AWS</a:t>
            </a:r>
          </a:p>
          <a:p>
            <a:r>
              <a:rPr lang="de-DE" dirty="0" err="1"/>
              <a:t>Microservices</a:t>
            </a:r>
            <a:endParaRPr lang="de-DE" dirty="0"/>
          </a:p>
          <a:p>
            <a:r>
              <a:rPr lang="de-DE" dirty="0" err="1"/>
              <a:t>DistributedTeams</a:t>
            </a:r>
            <a:endParaRPr lang="de-DE" dirty="0"/>
          </a:p>
          <a:p>
            <a:r>
              <a:rPr lang="de-DE" dirty="0" err="1"/>
              <a:t>Containerization</a:t>
            </a:r>
            <a:endParaRPr lang="de-DE" dirty="0"/>
          </a:p>
          <a:p>
            <a:r>
              <a:rPr lang="de-DE" dirty="0" err="1"/>
              <a:t>Isomorphism</a:t>
            </a:r>
            <a:endParaRPr lang="de-DE" dirty="0"/>
          </a:p>
          <a:p>
            <a:r>
              <a:rPr lang="de-DE" dirty="0" err="1"/>
              <a:t>Kubernetes</a:t>
            </a:r>
            <a:endParaRPr lang="de-DE" dirty="0"/>
          </a:p>
          <a:p>
            <a:r>
              <a:rPr lang="de-DE" dirty="0" err="1"/>
              <a:t>Autoscaling</a:t>
            </a:r>
            <a:endParaRPr lang="de-DE" dirty="0"/>
          </a:p>
          <a:p>
            <a:r>
              <a:rPr lang="de-DE" dirty="0" err="1"/>
              <a:t>InfrastructureAsCode</a:t>
            </a:r>
            <a:endParaRPr lang="de-DE" dirty="0"/>
          </a:p>
          <a:p>
            <a:r>
              <a:rPr lang="de-DE" dirty="0"/>
              <a:t>SCS</a:t>
            </a:r>
          </a:p>
          <a:p>
            <a:r>
              <a:rPr lang="de-DE" dirty="0"/>
              <a:t>Cloud</a:t>
            </a:r>
          </a:p>
          <a:p>
            <a:r>
              <a:rPr lang="de-DE" dirty="0"/>
              <a:t>Streaming</a:t>
            </a:r>
          </a:p>
          <a:p>
            <a:r>
              <a:rPr lang="de-DE" dirty="0"/>
              <a:t>DDD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6AE4-D027-6144-ACA9-DA2C4306284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78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/>
              <a:t>Deployment</a:t>
            </a:r>
            <a:r>
              <a:rPr lang="de-DE" b="0" dirty="0"/>
              <a:t>-Automation (CI/CD)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„Zero Downtime“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Agile Workflows („Working Tests </a:t>
            </a:r>
            <a:r>
              <a:rPr lang="de-DE" b="0" dirty="0" err="1"/>
              <a:t>over</a:t>
            </a:r>
            <a:r>
              <a:rPr lang="de-DE" b="0" dirty="0"/>
              <a:t> </a:t>
            </a:r>
            <a:r>
              <a:rPr lang="de-DE" b="0" dirty="0" err="1"/>
              <a:t>Comprehensive</a:t>
            </a:r>
            <a:r>
              <a:rPr lang="de-DE" b="0" dirty="0"/>
              <a:t> </a:t>
            </a:r>
            <a:r>
              <a:rPr lang="de-DE" b="0" dirty="0" err="1"/>
              <a:t>Documentation</a:t>
            </a:r>
            <a:r>
              <a:rPr lang="de-DE" b="0" dirty="0"/>
              <a:t>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/>
              <a:t>Microservice</a:t>
            </a:r>
            <a:r>
              <a:rPr lang="de-DE" b="0" dirty="0"/>
              <a:t>-Architektur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Distributed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/>
              <a:t>Containerisierung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Isomorpher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Kubernetes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Deployment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Code-Komplexität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Dynamische Skalierung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Infrastructure </a:t>
            </a:r>
            <a:r>
              <a:rPr lang="de-DE" dirty="0" err="1"/>
              <a:t>as</a:t>
            </a:r>
            <a:r>
              <a:rPr lang="de-DE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6AE4-D027-6144-ACA9-DA2C4306284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17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bedeutet "ist getestet"?</a:t>
            </a:r>
          </a:p>
          <a:p>
            <a:r>
              <a:rPr lang="de-DE" dirty="0"/>
              <a:t>Definitionssache</a:t>
            </a:r>
          </a:p>
          <a:p>
            <a:r>
              <a:rPr lang="de-DE" dirty="0"/>
              <a:t>Handgetestet?</a:t>
            </a:r>
          </a:p>
          <a:p>
            <a:r>
              <a:rPr lang="de-DE" dirty="0"/>
              <a:t>Browser?</a:t>
            </a:r>
          </a:p>
          <a:p>
            <a:r>
              <a:rPr lang="de-DE" dirty="0"/>
              <a:t>Plattform?</a:t>
            </a:r>
          </a:p>
          <a:p>
            <a:r>
              <a:rPr lang="de-DE" dirty="0"/>
              <a:t>Breakpoints? </a:t>
            </a:r>
          </a:p>
          <a:p>
            <a:r>
              <a:rPr lang="de-DE" dirty="0"/>
              <a:t>Mobile?</a:t>
            </a:r>
          </a:p>
          <a:p>
            <a:r>
              <a:rPr lang="de-DE" dirty="0"/>
              <a:t>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16AE4-D027-6144-ACA9-DA2C4306284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5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28902" y="692150"/>
            <a:ext cx="6837867" cy="2865697"/>
          </a:xfrm>
        </p:spPr>
        <p:txBody>
          <a:bodyPr lIns="0" tIns="0" rIns="0" bIns="0" anchor="b"/>
          <a:lstStyle>
            <a:lvl1pPr>
              <a:defRPr sz="4200" spc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3" name="Bild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002" y="476250"/>
            <a:ext cx="1893832" cy="2952749"/>
          </a:xfrm>
          <a:prstGeom prst="rect">
            <a:avLst/>
          </a:prstGeom>
        </p:spPr>
      </p:pic>
      <p:sp>
        <p:nvSpPr>
          <p:cNvPr id="4" name="Untertitel 2">
            <a:extLst>
              <a:ext uri="{FF2B5EF4-FFF2-40B4-BE49-F238E27FC236}">
                <a16:creationId xmlns:a16="http://schemas.microsoft.com/office/drawing/2014/main" id="{0D409765-B48E-194E-B704-9E518C1D43C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728902" y="3557847"/>
            <a:ext cx="6837867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25474" y="404813"/>
            <a:ext cx="2736851" cy="273685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3" name="Bildplatzhalter 5">
            <a:extLst>
              <a:ext uri="{FF2B5EF4-FFF2-40B4-BE49-F238E27FC236}">
                <a16:creationId xmlns:a16="http://schemas.microsoft.com/office/drawing/2014/main" id="{DEAF42C4-0CB9-EF4E-9B6F-46D8CDE0F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475" y="3140075"/>
            <a:ext cx="5472113" cy="273685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Bildplatzhalter 5">
            <a:extLst>
              <a:ext uri="{FF2B5EF4-FFF2-40B4-BE49-F238E27FC236}">
                <a16:creationId xmlns:a16="http://schemas.microsoft.com/office/drawing/2014/main" id="{C2D632C9-C34D-7448-A509-6A8C04D3A9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588" y="404813"/>
            <a:ext cx="2736851" cy="5472112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97B95751-F461-2348-8C38-C749637F8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34438" y="404813"/>
            <a:ext cx="2736851" cy="273685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6C2FA6F4-B20B-D343-9985-3DF6C33BD0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4438" y="3140075"/>
            <a:ext cx="2736851" cy="273685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630E1AED-3191-3945-9639-E1C1536835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62325" y="404813"/>
            <a:ext cx="2736851" cy="273574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5778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Querformat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9425" y="476249"/>
            <a:ext cx="11233150" cy="540067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Querformat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587692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Querformat - Full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5876925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2" name="Rechteck 1"/>
          <p:cNvSpPr/>
          <p:nvPr/>
        </p:nvSpPr>
        <p:spPr>
          <a:xfrm>
            <a:off x="6095998" y="3429001"/>
            <a:ext cx="6096001" cy="27368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671838" y="4005064"/>
            <a:ext cx="4894932" cy="1008112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6671838" y="5012953"/>
            <a:ext cx="4894932" cy="863972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C8DE2CD-D3C8-4C4D-A279-D1FB49B8B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620689"/>
            <a:ext cx="9723438" cy="384327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15D919F6-AECD-CE4B-A3DB-C67E5F8239D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79583" y="1136865"/>
            <a:ext cx="9723280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tego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799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4716759" y="692151"/>
            <a:ext cx="6850010" cy="2880866"/>
          </a:xfrm>
        </p:spPr>
        <p:txBody>
          <a:bodyPr lIns="0" tIns="0" rIns="0" bIns="0" anchor="b"/>
          <a:lstStyle>
            <a:lvl1pPr>
              <a:defRPr sz="42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728902" y="3645024"/>
            <a:ext cx="5473961" cy="2304926"/>
          </a:xfr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bg2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Bild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800" y="6165850"/>
            <a:ext cx="1284000" cy="360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9425" y="620689"/>
            <a:ext cx="9723434" cy="384327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728902" y="2060575"/>
            <a:ext cx="6837867" cy="3816350"/>
          </a:xfrm>
        </p:spPr>
        <p:txBody>
          <a:bodyPr lIns="0" tIns="0" rIns="0" bIns="0"/>
          <a:lstStyle>
            <a:lvl1pPr marL="457017" indent="-457017">
              <a:lnSpc>
                <a:spcPct val="150000"/>
              </a:lnSpc>
              <a:buFont typeface="+mj-lt"/>
              <a:buAutoNum type="arabicPeriod"/>
              <a:defRPr sz="1800" b="0" i="0"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937838" indent="-457017">
              <a:lnSpc>
                <a:spcPct val="150000"/>
              </a:lnSpc>
              <a:buFont typeface="+mj-lt"/>
              <a:buAutoNum type="arabicPeriod"/>
              <a:defRPr sz="18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299643" indent="-342763">
              <a:lnSpc>
                <a:spcPct val="150000"/>
              </a:lnSpc>
              <a:buFont typeface="+mj-lt"/>
              <a:buAutoNum type="alphaLcParenR"/>
              <a:defRPr sz="18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8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0"/>
          </p:nvPr>
        </p:nvSpPr>
        <p:spPr>
          <a:xfrm>
            <a:off x="479425" y="1136865"/>
            <a:ext cx="9723438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479587" y="2060576"/>
            <a:ext cx="8351401" cy="381635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1" i="0"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B047D68-ED28-B545-A8D4-EF7C6128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620689"/>
            <a:ext cx="9939498" cy="384327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9563EADB-7AA0-9548-BC88-933AF6DFEAFE}"/>
              </a:ext>
            </a:extLst>
          </p:cNvPr>
          <p:cNvSpPr>
            <a:spLocks noGrp="1"/>
          </p:cNvSpPr>
          <p:nvPr>
            <p:ph type="subTitle" idx="11"/>
          </p:nvPr>
        </p:nvSpPr>
        <p:spPr>
          <a:xfrm>
            <a:off x="479587" y="1136865"/>
            <a:ext cx="9939336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479425" y="2060576"/>
            <a:ext cx="4249478" cy="381635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1" i="0"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6095207" y="2060575"/>
            <a:ext cx="4103672" cy="3816352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1" i="0"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ED5CB58-8EE0-7649-BA95-2C71CF6A1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620689"/>
            <a:ext cx="9719450" cy="384327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40D6E4E8-A2FF-6A43-BF82-A352C2668052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479587" y="1136865"/>
            <a:ext cx="9719292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Bild - Quadrat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9425" y="620663"/>
            <a:ext cx="5544557" cy="1008112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479425" y="2537254"/>
            <a:ext cx="4249478" cy="3339672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095208" y="476249"/>
            <a:ext cx="5617368" cy="540067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2"/>
          </p:nvPr>
        </p:nvSpPr>
        <p:spPr>
          <a:xfrm>
            <a:off x="479209" y="1628775"/>
            <a:ext cx="5558848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Bild -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7463098" y="476249"/>
            <a:ext cx="4249478" cy="540067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876B1FF-D79E-8A40-B649-7A4503EB6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620663"/>
            <a:ext cx="5618163" cy="1008112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22CF1DB5-A868-4F4E-92B5-F1A8E1D64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6" y="2537254"/>
            <a:ext cx="5618162" cy="3339672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DDBAD7F-8444-E44C-8567-A43D2D5FA635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479583" y="1628775"/>
            <a:ext cx="5618006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Bild - 2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025866" y="1626214"/>
            <a:ext cx="2735781" cy="4248152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7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983055" y="1628775"/>
            <a:ext cx="2729520" cy="4248152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D4887AF1-3695-9749-999D-E28B0FA07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2060575"/>
            <a:ext cx="4249478" cy="3816351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20CA8CE-1E16-8E4F-A1A0-D649F37B5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620689"/>
            <a:ext cx="9723438" cy="384327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909D612B-AA2D-7849-9228-D496A792F99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79583" y="1136865"/>
            <a:ext cx="9723280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Bild -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7836695" y="2060575"/>
            <a:ext cx="3875880" cy="3816351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>
              <a:lnSpc>
                <a:spcPct val="150000"/>
              </a:lnSpc>
              <a:defRPr sz="1400" b="0" i="0">
                <a:latin typeface="Breuninger Light" pitchFamily="2" charset="0"/>
                <a:ea typeface="Breuninger Light" pitchFamily="2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9425" y="2060575"/>
            <a:ext cx="6986589" cy="381635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1399"/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4FD5E6E-7B98-3043-979E-E9ECDD6FCF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620689"/>
            <a:ext cx="9723438" cy="384327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2EAA6931-8BDC-5449-BA52-0EEA57E1488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479583" y="1136865"/>
            <a:ext cx="9723280" cy="327940"/>
          </a:xfrm>
        </p:spPr>
        <p:txBody>
          <a:bodyPr lIns="0" tIns="0" rIns="0" bIns="0" anchor="t"/>
          <a:lstStyle>
            <a:lvl1pPr marL="0" indent="0" algn="l">
              <a:lnSpc>
                <a:spcPct val="150000"/>
              </a:lnSpc>
              <a:buNone/>
              <a:defRPr sz="1400" b="1" i="0">
                <a:solidFill>
                  <a:schemeClr val="tx1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457017" indent="0" algn="ctr">
              <a:buNone/>
              <a:defRPr/>
            </a:lvl2pPr>
            <a:lvl3pPr marL="914034" indent="0" algn="ctr">
              <a:buNone/>
              <a:defRPr/>
            </a:lvl3pPr>
            <a:lvl4pPr marL="1371051" indent="0" algn="ctr">
              <a:buNone/>
              <a:defRPr/>
            </a:lvl4pPr>
            <a:lvl5pPr marL="1828068" indent="0" algn="ctr">
              <a:buNone/>
              <a:defRPr/>
            </a:lvl5pPr>
            <a:lvl6pPr marL="2285086" indent="0" algn="ctr">
              <a:buNone/>
              <a:defRPr/>
            </a:lvl6pPr>
            <a:lvl7pPr marL="2742103" indent="0" algn="ctr">
              <a:buNone/>
              <a:defRPr/>
            </a:lvl7pPr>
            <a:lvl8pPr marL="3199120" indent="0" algn="ctr">
              <a:buNone/>
              <a:defRPr/>
            </a:lvl8pPr>
            <a:lvl9pPr marL="3656137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625505"/>
            <a:ext cx="9719455" cy="100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das </a:t>
            </a:r>
            <a:br>
              <a:rPr lang="de-DE" altLang="de-DE"/>
            </a:br>
            <a:r>
              <a:rPr lang="de-DE" altLang="de-DE"/>
              <a:t>Titelformat zu bearbeiten</a:t>
            </a:r>
          </a:p>
        </p:txBody>
      </p:sp>
      <p:sp>
        <p:nvSpPr>
          <p:cNvPr id="1029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2060573"/>
            <a:ext cx="9719455" cy="381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7" name="Hilfslinien"/>
          <p:cNvSpPr txBox="1"/>
          <p:nvPr/>
        </p:nvSpPr>
        <p:spPr>
          <a:xfrm rot="10800000" flipH="1" flipV="1">
            <a:off x="629992" y="-468313"/>
            <a:ext cx="10932016" cy="360363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b"/>
          <a:lstStyle>
            <a:defPPr>
              <a:defRPr lang="de-DE"/>
            </a:defPPr>
            <a:lvl1pPr marL="0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1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6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2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8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14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9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8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24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b="0" i="0" spc="5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Show guides via menu bar: View / Show / Tick Guides</a:t>
            </a:r>
          </a:p>
        </p:txBody>
      </p:sp>
      <p:sp>
        <p:nvSpPr>
          <p:cNvPr id="1031" name="Textfeld 2"/>
          <p:cNvSpPr txBox="1">
            <a:spLocks noChangeArrowheads="1"/>
          </p:cNvSpPr>
          <p:nvPr/>
        </p:nvSpPr>
        <p:spPr bwMode="auto">
          <a:xfrm>
            <a:off x="11164467" y="6332265"/>
            <a:ext cx="6181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de-DE" altLang="de-DE" sz="9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Seite </a:t>
            </a:r>
            <a:fld id="{F36E48DD-B118-CB4A-9FD0-F831A73DBECD}" type="slidenum">
              <a:rPr lang="de-DE" altLang="de-DE" sz="900" b="0" i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‹Nr.›</a:t>
            </a:fld>
            <a:endParaRPr lang="de-DE" altLang="de-DE" sz="900" b="0" i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-957521" y="2060575"/>
            <a:ext cx="180820" cy="3816351"/>
            <a:chOff x="-382339" y="2060575"/>
            <a:chExt cx="216024" cy="4105484"/>
          </a:xfrm>
        </p:grpSpPr>
        <p:cxnSp>
          <p:nvCxnSpPr>
            <p:cNvPr id="9" name="Gerade Verbindung 8"/>
            <p:cNvCxnSpPr/>
            <p:nvPr/>
          </p:nvCxnSpPr>
          <p:spPr>
            <a:xfrm flipH="1">
              <a:off x="-382339" y="2060575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V="1">
              <a:off x="-382339" y="2060575"/>
              <a:ext cx="5588" cy="4105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/>
          </p:nvCxnSpPr>
          <p:spPr>
            <a:xfrm flipH="1">
              <a:off x="-382339" y="616605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Hilfslinien"/>
          <p:cNvSpPr txBox="1"/>
          <p:nvPr/>
        </p:nvSpPr>
        <p:spPr>
          <a:xfrm rot="5400000" flipH="1" flipV="1">
            <a:off x="-3117974" y="3788639"/>
            <a:ext cx="3816353" cy="360222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b"/>
          <a:lstStyle>
            <a:defPPr>
              <a:defRPr lang="de-DE"/>
            </a:defPPr>
            <a:lvl1pPr marL="0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1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6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2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8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14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9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8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24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Content area </a:t>
            </a:r>
            <a:r>
              <a:rPr lang="mr-IN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If headline is two lines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-310209" y="694926"/>
            <a:ext cx="143961" cy="936625"/>
            <a:chOff x="-382339" y="2060575"/>
            <a:chExt cx="216024" cy="4105484"/>
          </a:xfrm>
        </p:grpSpPr>
        <p:cxnSp>
          <p:nvCxnSpPr>
            <p:cNvPr id="15" name="Gerade Verbindung 14"/>
            <p:cNvCxnSpPr/>
            <p:nvPr/>
          </p:nvCxnSpPr>
          <p:spPr>
            <a:xfrm flipH="1">
              <a:off x="-382339" y="2060575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V="1">
              <a:off x="-382339" y="2060575"/>
              <a:ext cx="5588" cy="4105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>
              <a:off x="-382339" y="616605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Hilfslinien"/>
          <p:cNvSpPr txBox="1"/>
          <p:nvPr/>
        </p:nvSpPr>
        <p:spPr>
          <a:xfrm rot="5400000" flipH="1" flipV="1">
            <a:off x="-1031643" y="983126"/>
            <a:ext cx="936625" cy="360222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b"/>
          <a:lstStyle>
            <a:defPPr>
              <a:defRPr lang="de-DE"/>
            </a:defPPr>
            <a:lvl1pPr marL="0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1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6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2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8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14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9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8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24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grpSp>
        <p:nvGrpSpPr>
          <p:cNvPr id="19" name="Gruppierung 18"/>
          <p:cNvGrpSpPr/>
          <p:nvPr/>
        </p:nvGrpSpPr>
        <p:grpSpPr>
          <a:xfrm>
            <a:off x="-310209" y="1628775"/>
            <a:ext cx="143961" cy="4248150"/>
            <a:chOff x="-382339" y="2060575"/>
            <a:chExt cx="216024" cy="4105484"/>
          </a:xfrm>
        </p:grpSpPr>
        <p:cxnSp>
          <p:nvCxnSpPr>
            <p:cNvPr id="20" name="Gerade Verbindung 19"/>
            <p:cNvCxnSpPr/>
            <p:nvPr/>
          </p:nvCxnSpPr>
          <p:spPr>
            <a:xfrm flipH="1">
              <a:off x="-382339" y="2060575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flipV="1">
              <a:off x="-382339" y="2060575"/>
              <a:ext cx="5588" cy="4105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 flipH="1">
              <a:off x="-382339" y="616605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Hilfslinien"/>
          <p:cNvSpPr txBox="1"/>
          <p:nvPr/>
        </p:nvSpPr>
        <p:spPr>
          <a:xfrm rot="5400000" flipH="1" flipV="1">
            <a:off x="-2687407" y="3572740"/>
            <a:ext cx="4248152" cy="360222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b"/>
          <a:lstStyle>
            <a:defPPr>
              <a:defRPr lang="de-DE"/>
            </a:defPPr>
            <a:lvl1pPr marL="0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1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6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2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8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14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9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8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1042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Content area </a:t>
            </a:r>
            <a:r>
              <a:rPr lang="mr-IN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If headline is one line</a:t>
            </a:r>
          </a:p>
        </p:txBody>
      </p:sp>
      <p:grpSp>
        <p:nvGrpSpPr>
          <p:cNvPr id="24" name="Gruppierung 23"/>
          <p:cNvGrpSpPr/>
          <p:nvPr/>
        </p:nvGrpSpPr>
        <p:grpSpPr>
          <a:xfrm>
            <a:off x="-310208" y="6173226"/>
            <a:ext cx="143953" cy="351399"/>
            <a:chOff x="-382339" y="2060575"/>
            <a:chExt cx="216024" cy="4105484"/>
          </a:xfrm>
        </p:grpSpPr>
        <p:cxnSp>
          <p:nvCxnSpPr>
            <p:cNvPr id="25" name="Gerade Verbindung 24"/>
            <p:cNvCxnSpPr/>
            <p:nvPr/>
          </p:nvCxnSpPr>
          <p:spPr>
            <a:xfrm flipH="1">
              <a:off x="-382339" y="2060575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 flipV="1">
              <a:off x="-382339" y="2060575"/>
              <a:ext cx="5588" cy="4105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 flipH="1">
              <a:off x="-382339" y="616605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Hilfslinien"/>
          <p:cNvSpPr txBox="1"/>
          <p:nvPr/>
        </p:nvSpPr>
        <p:spPr>
          <a:xfrm rot="5400000" flipH="1" flipV="1">
            <a:off x="-823447" y="6173304"/>
            <a:ext cx="520232" cy="360222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b"/>
          <a:lstStyle>
            <a:defPPr>
              <a:defRPr lang="de-DE"/>
            </a:defPPr>
            <a:lvl1pPr marL="0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1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6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2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8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14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9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8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24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Footer</a:t>
            </a:r>
          </a:p>
        </p:txBody>
      </p:sp>
      <p:grpSp>
        <p:nvGrpSpPr>
          <p:cNvPr id="30" name="Gruppierung 29"/>
          <p:cNvGrpSpPr/>
          <p:nvPr/>
        </p:nvGrpSpPr>
        <p:grpSpPr>
          <a:xfrm rot="16200000">
            <a:off x="6023992" y="5662303"/>
            <a:ext cx="144017" cy="2734197"/>
            <a:chOff x="-382342" y="2060573"/>
            <a:chExt cx="216027" cy="4105486"/>
          </a:xfrm>
        </p:grpSpPr>
        <p:cxnSp>
          <p:nvCxnSpPr>
            <p:cNvPr id="31" name="Gerade Verbindung 30"/>
            <p:cNvCxnSpPr/>
            <p:nvPr/>
          </p:nvCxnSpPr>
          <p:spPr>
            <a:xfrm flipH="1">
              <a:off x="-382339" y="2060575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rot="5400000" flipH="1" flipV="1">
              <a:off x="-2435082" y="4113313"/>
              <a:ext cx="4105482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H="1">
              <a:off x="-382339" y="616605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Hilfslinien"/>
          <p:cNvSpPr txBox="1"/>
          <p:nvPr/>
        </p:nvSpPr>
        <p:spPr>
          <a:xfrm rot="10800000" flipH="1" flipV="1">
            <a:off x="4440463" y="7174643"/>
            <a:ext cx="3311074" cy="360363"/>
          </a:xfrm>
          <a:prstGeom prst="rect">
            <a:avLst/>
          </a:prstGeom>
          <a:noFill/>
          <a:ln w="12700">
            <a:noFill/>
          </a:ln>
        </p:spPr>
        <p:txBody>
          <a:bodyPr lIns="0" tIns="0" rIns="0" bIns="0" anchor="t"/>
          <a:lstStyle>
            <a:defPPr>
              <a:defRPr lang="de-DE"/>
            </a:defPPr>
            <a:lvl1pPr marL="0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1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06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2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78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14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49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85" algn="l" defTabSz="91427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24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Edit title in master view: View / Master /</a:t>
            </a:r>
            <a:r>
              <a:rPr lang="en-GB" sz="900" b="0" i="0" spc="5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Master Slide</a:t>
            </a:r>
            <a:r>
              <a:rPr lang="en-GB" sz="900" b="0" i="0" spc="5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79425" y="6165850"/>
            <a:ext cx="1286221" cy="360623"/>
          </a:xfrm>
          <a:prstGeom prst="rect">
            <a:avLst/>
          </a:prstGeom>
        </p:spPr>
      </p:pic>
      <p:sp>
        <p:nvSpPr>
          <p:cNvPr id="34" name="Holder 2">
            <a:extLst>
              <a:ext uri="{FF2B5EF4-FFF2-40B4-BE49-F238E27FC236}">
                <a16:creationId xmlns:a16="http://schemas.microsoft.com/office/drawing/2014/main" id="{51DE271E-4A37-294A-B3A8-977908048071}"/>
              </a:ext>
            </a:extLst>
          </p:cNvPr>
          <p:cNvSpPr>
            <a:spLocks noGrp="1"/>
          </p:cNvSpPr>
          <p:nvPr userDrawn="1"/>
        </p:nvSpPr>
        <p:spPr>
          <a:xfrm>
            <a:off x="10202863" y="6386126"/>
            <a:ext cx="1509712" cy="1384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anchor="b">
            <a:spAutoFit/>
          </a:bodyPr>
          <a:lstStyle>
            <a:lvl1pPr marL="127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>
              <a:spcBef>
                <a:spcPts val="100"/>
              </a:spcBef>
              <a:defRPr/>
            </a:pPr>
            <a:r>
              <a:rPr lang="en-US" altLang="en-US" sz="900" b="0" i="0" err="1">
                <a:solidFill>
                  <a:srgbClr val="1D1D1B"/>
                </a:solidFill>
                <a:latin typeface="Breuninger Ultra Light" pitchFamily="2" charset="0"/>
                <a:ea typeface="Arial" charset="0"/>
                <a:cs typeface="Arial" charset="0"/>
              </a:rPr>
              <a:t>Seite</a:t>
            </a:r>
            <a:r>
              <a:rPr lang="en-US" altLang="en-US" sz="900" b="0" i="0">
                <a:solidFill>
                  <a:srgbClr val="1D1D1B"/>
                </a:solidFill>
                <a:latin typeface="Breuninger Ultra Light" pitchFamily="2" charset="0"/>
                <a:ea typeface="Arial" charset="0"/>
                <a:cs typeface="Arial" charset="0"/>
              </a:rPr>
              <a:t> </a:t>
            </a:r>
            <a:fld id="{7A66AB5B-57DB-B445-920B-9D09C86BC728}" type="slidenum">
              <a:rPr lang="en-US" altLang="en-US" sz="900" b="0" i="0" smtClean="0">
                <a:solidFill>
                  <a:srgbClr val="1D1D1B"/>
                </a:solidFill>
                <a:latin typeface="Breuninger Ultra Light" pitchFamily="2" charset="0"/>
                <a:ea typeface="Arial" charset="0"/>
                <a:cs typeface="Arial" charset="0"/>
              </a:rPr>
              <a:pPr algn="r" eaLnBrk="1" hangingPunct="1">
                <a:spcBef>
                  <a:spcPts val="100"/>
                </a:spcBef>
                <a:defRPr/>
              </a:pPr>
              <a:t>‹Nr.›</a:t>
            </a:fld>
            <a:endParaRPr lang="en-US" altLang="en-US" sz="900" b="0" i="0">
              <a:solidFill>
                <a:srgbClr val="1D1D1B"/>
              </a:solidFill>
              <a:latin typeface="Breuninger Ultra Light" pitchFamily="2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8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0" r:id="rId10"/>
    <p:sldLayoutId id="2147483670" r:id="rId11"/>
    <p:sldLayoutId id="2147483671" r:id="rId12"/>
    <p:sldLayoutId id="2147483672" r:id="rId13"/>
    <p:sldLayoutId id="2147483679" r:id="rId14"/>
    <p:sldLayoutId id="2147483673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 i="0">
          <a:solidFill>
            <a:srgbClr val="1A171B"/>
          </a:solidFill>
          <a:latin typeface="Breuninger Extra Bold" pitchFamily="2" charset="0"/>
          <a:ea typeface="Breuninger Extra Bold" pitchFamily="2" charset="0"/>
          <a:cs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Tw Cen M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Tw Cen M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Tw Cen M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Tw Cen MT" charset="0"/>
        </a:defRPr>
      </a:lvl5pPr>
      <a:lvl6pPr marL="457017"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Breuninger Bold" pitchFamily="2" charset="0"/>
        </a:defRPr>
      </a:lvl6pPr>
      <a:lvl7pPr marL="914034"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Breuninger Bold" pitchFamily="2" charset="0"/>
        </a:defRPr>
      </a:lvl7pPr>
      <a:lvl8pPr marL="1371051"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Breuninger Bold" pitchFamily="2" charset="0"/>
        </a:defRPr>
      </a:lvl8pPr>
      <a:lvl9pPr marL="1828068" algn="l" rtl="0" eaLnBrk="1" fontAlgn="base" hangingPunct="1">
        <a:spcBef>
          <a:spcPct val="0"/>
        </a:spcBef>
        <a:spcAft>
          <a:spcPct val="0"/>
        </a:spcAft>
        <a:defRPr sz="2799">
          <a:solidFill>
            <a:srgbClr val="1A171B"/>
          </a:solidFill>
          <a:latin typeface="Breuninger Bold" pitchFamily="2" charset="0"/>
        </a:defRPr>
      </a:lvl9pPr>
    </p:titleStyle>
    <p:bodyStyle>
      <a:lvl1pPr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defRPr sz="1400" b="0" i="0">
          <a:solidFill>
            <a:srgbClr val="1A171B"/>
          </a:solidFill>
          <a:latin typeface="Breuninger Light" pitchFamily="2" charset="0"/>
          <a:ea typeface="Breuninger Light" pitchFamily="2" charset="0"/>
          <a:cs typeface="Arial" charset="0"/>
        </a:defRPr>
      </a:lvl1pPr>
      <a:lvl2pPr marL="766456" indent="-28563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400" b="0" i="0">
          <a:solidFill>
            <a:srgbClr val="1A171B"/>
          </a:solidFill>
          <a:latin typeface="Breuninger Light" pitchFamily="2" charset="0"/>
          <a:ea typeface="Breuninger Light" pitchFamily="2" charset="0"/>
          <a:cs typeface="Arial" charset="0"/>
        </a:defRPr>
      </a:lvl2pPr>
      <a:lvl3pPr marL="1185389" indent="-228509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400" b="0" i="0">
          <a:solidFill>
            <a:srgbClr val="1A171B"/>
          </a:solidFill>
          <a:latin typeface="Breuninger Light" pitchFamily="2" charset="0"/>
          <a:ea typeface="Breuninger Light" pitchFamily="2" charset="0"/>
          <a:cs typeface="Arial" charset="0"/>
        </a:defRPr>
      </a:lvl3pPr>
      <a:lvl4pPr marL="1604321" indent="-228509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400" b="0" i="0">
          <a:solidFill>
            <a:srgbClr val="1A171B"/>
          </a:solidFill>
          <a:latin typeface="Breuninger Light" pitchFamily="2" charset="0"/>
          <a:ea typeface="Breuninger Light" pitchFamily="2" charset="0"/>
          <a:cs typeface="Arial" charset="0"/>
        </a:defRPr>
      </a:lvl4pPr>
      <a:lvl5pPr marL="2056577" indent="-228509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400" b="0" i="0">
          <a:solidFill>
            <a:srgbClr val="1A171B"/>
          </a:solidFill>
          <a:latin typeface="Breuninger Light" pitchFamily="2" charset="0"/>
          <a:ea typeface="Breuninger Light" pitchFamily="2" charset="0"/>
          <a:cs typeface="Arial" charset="0"/>
        </a:defRPr>
      </a:lvl5pPr>
      <a:lvl6pPr marL="2513594" indent="-228509" algn="l" rtl="0" eaLnBrk="1" fontAlgn="base" hangingPunct="1">
        <a:spcBef>
          <a:spcPct val="20000"/>
        </a:spcBef>
        <a:spcAft>
          <a:spcPct val="0"/>
        </a:spcAft>
        <a:buChar char="»"/>
        <a:defRPr sz="1599">
          <a:solidFill>
            <a:srgbClr val="1A171B"/>
          </a:solidFill>
          <a:latin typeface="+mn-lt"/>
        </a:defRPr>
      </a:lvl6pPr>
      <a:lvl7pPr marL="2970611" indent="-228509" algn="l" rtl="0" eaLnBrk="1" fontAlgn="base" hangingPunct="1">
        <a:spcBef>
          <a:spcPct val="20000"/>
        </a:spcBef>
        <a:spcAft>
          <a:spcPct val="0"/>
        </a:spcAft>
        <a:buChar char="»"/>
        <a:defRPr sz="1599">
          <a:solidFill>
            <a:srgbClr val="1A171B"/>
          </a:solidFill>
          <a:latin typeface="+mn-lt"/>
        </a:defRPr>
      </a:lvl7pPr>
      <a:lvl8pPr marL="3427628" indent="-228509" algn="l" rtl="0" eaLnBrk="1" fontAlgn="base" hangingPunct="1">
        <a:spcBef>
          <a:spcPct val="20000"/>
        </a:spcBef>
        <a:spcAft>
          <a:spcPct val="0"/>
        </a:spcAft>
        <a:buChar char="»"/>
        <a:defRPr sz="1599">
          <a:solidFill>
            <a:srgbClr val="1A171B"/>
          </a:solidFill>
          <a:latin typeface="+mn-lt"/>
        </a:defRPr>
      </a:lvl8pPr>
      <a:lvl9pPr marL="3884646" indent="-228509" algn="l" rtl="0" eaLnBrk="1" fontAlgn="base" hangingPunct="1">
        <a:spcBef>
          <a:spcPct val="20000"/>
        </a:spcBef>
        <a:spcAft>
          <a:spcPct val="0"/>
        </a:spcAft>
        <a:buChar char="»"/>
        <a:defRPr sz="1599">
          <a:solidFill>
            <a:srgbClr val="1A171B"/>
          </a:solidFill>
          <a:latin typeface="+mn-lt"/>
        </a:defRPr>
      </a:lvl9pPr>
    </p:bodyStyle>
    <p:otherStyle>
      <a:defPPr>
        <a:defRPr lang="de-DE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02" userDrawn="1">
          <p15:clr>
            <a:srgbClr val="FBAE40"/>
          </p15:clr>
        </p15:guide>
        <p15:guide id="3" orient="horz" pos="1298">
          <p15:clr>
            <a:srgbClr val="F26B43"/>
          </p15:clr>
        </p15:guide>
        <p15:guide id="4" pos="3841">
          <p15:clr>
            <a:srgbClr val="F26B43"/>
          </p15:clr>
        </p15:guide>
        <p15:guide id="5" pos="394">
          <p15:clr>
            <a:srgbClr val="FBAE40"/>
          </p15:clr>
        </p15:guide>
        <p15:guide id="6" orient="horz" pos="436">
          <p15:clr>
            <a:srgbClr val="FBAE40"/>
          </p15:clr>
        </p15:guide>
        <p15:guide id="7" orient="horz" pos="300" userDrawn="1">
          <p15:clr>
            <a:srgbClr val="FBAE40"/>
          </p15:clr>
        </p15:guide>
        <p15:guide id="8" pos="2980">
          <p15:clr>
            <a:srgbClr val="FBAE40"/>
          </p15:clr>
        </p15:guide>
        <p15:guide id="9" orient="horz" pos="3022">
          <p15:clr>
            <a:srgbClr val="F26B43"/>
          </p15:clr>
        </p15:guide>
        <p15:guide id="10" pos="7378" userDrawn="1">
          <p15:clr>
            <a:srgbClr val="FBAE40"/>
          </p15:clr>
        </p15:guide>
        <p15:guide id="11" pos="7289">
          <p15:clr>
            <a:srgbClr val="FBAE40"/>
          </p15:clr>
        </p15:guide>
        <p15:guide id="12" orient="horz" pos="4110" userDrawn="1">
          <p15:clr>
            <a:srgbClr val="FBAE40"/>
          </p15:clr>
        </p15:guide>
        <p15:guide id="13" orient="horz" pos="3884">
          <p15:clr>
            <a:srgbClr val="FBAE40"/>
          </p15:clr>
        </p15:guide>
        <p15:guide id="14" pos="4703">
          <p15:clr>
            <a:srgbClr val="FBAE40"/>
          </p15:clr>
        </p15:guide>
        <p15:guide id="15" pos="5565">
          <p15:clr>
            <a:srgbClr val="FBAE40"/>
          </p15:clr>
        </p15:guide>
        <p15:guide id="16" pos="6427">
          <p15:clr>
            <a:srgbClr val="FBAE40"/>
          </p15:clr>
        </p15:guide>
        <p15:guide id="17" pos="2118">
          <p15:clr>
            <a:srgbClr val="FBAE40"/>
          </p15:clr>
        </p15:guide>
        <p15:guide id="18" pos="1256">
          <p15:clr>
            <a:srgbClr val="FBAE40"/>
          </p15:clr>
        </p15:guide>
        <p15:guide id="19" orient="horz" pos="3702">
          <p15:clr>
            <a:srgbClr val="F26B43"/>
          </p15:clr>
        </p15:guide>
        <p15:guide id="21" orient="horz" pos="1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xpress.github.io/testcafe/" TargetMode="External"/><Relationship Id="rId2" Type="http://schemas.openxmlformats.org/officeDocument/2006/relationships/hyperlink" Target="https://www.cypress.io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x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doghq.com/blog/browser-tests" TargetMode="External"/><Relationship Id="rId3" Type="http://schemas.openxmlformats.org/officeDocument/2006/relationships/hyperlink" Target="http://galenframework.com/" TargetMode="External"/><Relationship Id="rId7" Type="http://schemas.openxmlformats.org/officeDocument/2006/relationships/hyperlink" Target="http://webpagetest.org/" TargetMode="External"/><Relationship Id="rId2" Type="http://schemas.openxmlformats.org/officeDocument/2006/relationships/hyperlink" Target="https://www.cypress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xpress.github.io/testcafe" TargetMode="External"/><Relationship Id="rId5" Type="http://schemas.openxmlformats.org/officeDocument/2006/relationships/hyperlink" Target="https://github.com/GoogleChrome/lighthouse" TargetMode="External"/><Relationship Id="rId4" Type="http://schemas.openxmlformats.org/officeDocument/2006/relationships/hyperlink" Target="https://jestjs.io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ageObject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9FA-A586-6C4E-9089-7AF070CBA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Frontend </a:t>
            </a:r>
            <a:r>
              <a:rPr lang="de-DE" dirty="0" err="1"/>
              <a:t>Testing</a:t>
            </a:r>
            <a:r>
              <a:rPr lang="de-DE" dirty="0"/>
              <a:t>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BEA29-45CF-D545-8CCE-FDBAAA0311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oder: „Die Pyramide in der Zwiebelschale“</a:t>
            </a:r>
          </a:p>
          <a:p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Rico Pfaus</a:t>
            </a:r>
          </a:p>
        </p:txBody>
      </p:sp>
    </p:spTree>
    <p:extLst>
      <p:ext uri="{BB962C8B-B14F-4D97-AF65-F5344CB8AC3E}">
        <p14:creationId xmlns:p14="http://schemas.microsoft.com/office/powerpoint/2010/main" val="137032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526A9-DF9D-E94C-BF4B-CF0FB8564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„Ja, ist eigentlich getestet …“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3B5A11-DB1B-6449-9F18-C014BE47A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„… aber warte, ich check nochmal kurz den IE.“</a:t>
            </a:r>
          </a:p>
        </p:txBody>
      </p:sp>
    </p:spTree>
    <p:extLst>
      <p:ext uri="{BB962C8B-B14F-4D97-AF65-F5344CB8AC3E}">
        <p14:creationId xmlns:p14="http://schemas.microsoft.com/office/powerpoint/2010/main" val="216155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6731B-F461-8743-A9B7-81EA37BC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 a </a:t>
            </a:r>
            <a:r>
              <a:rPr lang="de-DE" dirty="0" err="1"/>
              <a:t>server</a:t>
            </a:r>
            <a:r>
              <a:rPr lang="de-DE" dirty="0"/>
              <a:t> not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7E6246-ADCE-184D-93A7-968D52A15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41215" cy="42481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Eine wunderschöne, sorgsam entwickelte Website geht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Händisch getestet und abgenommen von Entwicklern, Stakeholdern und Business </a:t>
            </a:r>
            <a:r>
              <a:rPr lang="de-DE" sz="2000" dirty="0" err="1"/>
              <a:t>Ownern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Der Code ist in </a:t>
            </a:r>
            <a:r>
              <a:rPr lang="de-DE" sz="2000" dirty="0" err="1"/>
              <a:t>gitlab</a:t>
            </a:r>
            <a:r>
              <a:rPr lang="de-DE" sz="2000" dirty="0"/>
              <a:t>, die CI baut die Releases</a:t>
            </a:r>
          </a:p>
          <a:p>
            <a:endParaRPr lang="de-DE" sz="200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1C9F0E2C-9ABA-5746-A6DD-31E9BD1D1B3D}"/>
              </a:ext>
            </a:extLst>
          </p:cNvPr>
          <p:cNvSpPr txBox="1">
            <a:spLocks/>
          </p:cNvSpPr>
          <p:nvPr/>
        </p:nvSpPr>
        <p:spPr bwMode="auto">
          <a:xfrm>
            <a:off x="6022304" y="1628775"/>
            <a:ext cx="4859056" cy="425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Alle folgen einer klaren Review-</a:t>
            </a:r>
            <a:r>
              <a:rPr lang="de-DE" sz="2000" dirty="0" err="1"/>
              <a:t>Policy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Kubernetes</a:t>
            </a:r>
            <a:r>
              <a:rPr lang="de-DE" sz="2000" dirty="0"/>
              <a:t> übernimmt das Container-Lifting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Alles läuft glatt und flüssig, das Leben ist super …</a:t>
            </a:r>
          </a:p>
        </p:txBody>
      </p:sp>
    </p:spTree>
    <p:extLst>
      <p:ext uri="{BB962C8B-B14F-4D97-AF65-F5344CB8AC3E}">
        <p14:creationId xmlns:p14="http://schemas.microsoft.com/office/powerpoint/2010/main" val="370004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E6FE051-B0C9-6346-BF8E-7BCF2702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27" y="1450096"/>
            <a:ext cx="6513373" cy="4330700"/>
          </a:xfrm>
          <a:prstGeom prst="rect">
            <a:avLst/>
          </a:prstGeom>
        </p:spPr>
      </p:pic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DBCD55C8-C902-2A4B-BA86-8F91F5E0BF73}"/>
              </a:ext>
            </a:extLst>
          </p:cNvPr>
          <p:cNvSpPr/>
          <p:nvPr/>
        </p:nvSpPr>
        <p:spPr>
          <a:xfrm>
            <a:off x="8126346" y="2360904"/>
            <a:ext cx="3178742" cy="1254542"/>
          </a:xfrm>
          <a:prstGeom prst="wedgeRoundRectCallout">
            <a:avLst>
              <a:gd name="adj1" fmla="val -67819"/>
              <a:gd name="adj2" fmla="val 42630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Uhhm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, I am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really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sure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I double-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checked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those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changes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I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made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yesterday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39D710-DE5E-9E42-A827-D9F998741B74}"/>
              </a:ext>
            </a:extLst>
          </p:cNvPr>
          <p:cNvSpPr/>
          <p:nvPr/>
        </p:nvSpPr>
        <p:spPr>
          <a:xfrm>
            <a:off x="8376600" y="604115"/>
            <a:ext cx="3178742" cy="966652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„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When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realize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need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1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Unit Tests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…“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E3D29B4B-9DD4-D640-90E8-258BFA928618}"/>
              </a:ext>
            </a:extLst>
          </p:cNvPr>
          <p:cNvSpPr/>
          <p:nvPr/>
        </p:nvSpPr>
        <p:spPr>
          <a:xfrm>
            <a:off x="1998617" y="604115"/>
            <a:ext cx="2679571" cy="1254542"/>
          </a:xfrm>
          <a:prstGeom prst="wedgeRoundRectCallout">
            <a:avLst>
              <a:gd name="adj1" fmla="val 38913"/>
              <a:gd name="adj2" fmla="val 92610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Meh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. All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products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in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our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shop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have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a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price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of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„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NaN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€“ ...</a:t>
            </a:r>
          </a:p>
        </p:txBody>
      </p:sp>
    </p:spTree>
    <p:extLst>
      <p:ext uri="{BB962C8B-B14F-4D97-AF65-F5344CB8AC3E}">
        <p14:creationId xmlns:p14="http://schemas.microsoft.com/office/powerpoint/2010/main" val="184222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628775"/>
            <a:ext cx="4635186" cy="4248151"/>
          </a:xfrm>
        </p:spPr>
        <p:txBody>
          <a:bodyPr/>
          <a:lstStyle/>
          <a:p>
            <a:r>
              <a:rPr lang="de-DE" sz="2000" b="1" dirty="0"/>
              <a:t>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Kleinste Einheiten testen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Businesslogik validieren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Isoliert, </a:t>
            </a:r>
            <a:r>
              <a:rPr lang="de-DE" sz="2000" dirty="0" err="1"/>
              <a:t>self-contained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100% </a:t>
            </a:r>
            <a:r>
              <a:rPr lang="de-DE" sz="2000" dirty="0" err="1"/>
              <a:t>Coverage</a:t>
            </a:r>
            <a:r>
              <a:rPr lang="de-DE" sz="2000" dirty="0"/>
              <a:t> ist nicht nötig</a:t>
            </a:r>
          </a:p>
          <a:p>
            <a:endParaRPr lang="de-DE" sz="2000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29FECD-7EB1-2743-80C4-9CB4DFB55080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Lose Kopplung, wenig bis keine Mocks (in Unit-Tests sind Mocks meist ein Anzeichen für „Code </a:t>
            </a:r>
            <a:r>
              <a:rPr lang="de-DE" sz="2000" dirty="0" err="1"/>
              <a:t>Smell</a:t>
            </a:r>
            <a:r>
              <a:rPr lang="de-DE" sz="2000" dirty="0"/>
              <a:t>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AAA – „</a:t>
            </a:r>
            <a:r>
              <a:rPr lang="de-DE" sz="2000" dirty="0" err="1"/>
              <a:t>Arrange</a:t>
            </a:r>
            <a:r>
              <a:rPr lang="de-DE" sz="2000" dirty="0"/>
              <a:t>, Act, </a:t>
            </a:r>
            <a:r>
              <a:rPr lang="de-DE" sz="2000" dirty="0" err="1"/>
              <a:t>Assert</a:t>
            </a:r>
            <a:r>
              <a:rPr lang="de-DE" sz="2000" dirty="0"/>
              <a:t>“</a:t>
            </a: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7E575A1F-1434-C043-BB6C-4EF93B1AB7A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66000">
                <a:schemeClr val="accent3"/>
              </a:gs>
              <a:gs pos="66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2C57C306-E92F-A04E-844B-1809011A3408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265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628775"/>
            <a:ext cx="4635186" cy="4248151"/>
          </a:xfrm>
        </p:spPr>
        <p:txBody>
          <a:bodyPr/>
          <a:lstStyle/>
          <a:p>
            <a:r>
              <a:rPr lang="de-DE" sz="2000" b="1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Build</a:t>
            </a:r>
            <a:r>
              <a:rPr lang="de-DE" sz="2000" dirty="0"/>
              <a:t>-Time (</a:t>
            </a:r>
            <a:r>
              <a:rPr lang="de-DE" sz="2000" dirty="0" err="1"/>
              <a:t>Build</a:t>
            </a:r>
            <a:r>
              <a:rPr lang="de-DE" sz="2000" dirty="0"/>
              <a:t>-Job, CI-Runner)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b="1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Code-</a:t>
            </a:r>
            <a:r>
              <a:rPr lang="de-DE" sz="2000" dirty="0" err="1"/>
              <a:t>Runtime</a:t>
            </a:r>
            <a:r>
              <a:rPr lang="de-DE" sz="2000" dirty="0"/>
              <a:t> (e.g. </a:t>
            </a:r>
            <a:r>
              <a:rPr lang="de-DE" sz="2000" dirty="0" err="1"/>
              <a:t>node.js</a:t>
            </a:r>
            <a:r>
              <a:rPr lang="de-DE" sz="2000" dirty="0"/>
              <a:t>, JVM)</a:t>
            </a:r>
          </a:p>
          <a:p>
            <a:endParaRPr lang="de-DE" sz="2000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29FECD-7EB1-2743-80C4-9CB4DFB55080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b="1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jest</a:t>
            </a:r>
            <a:r>
              <a:rPr lang="de-DE" sz="2000" dirty="0"/>
              <a:t> (bzw. </a:t>
            </a:r>
            <a:r>
              <a:rPr lang="de-DE" sz="2000" dirty="0" err="1"/>
              <a:t>jasmine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Mocha + </a:t>
            </a:r>
            <a:r>
              <a:rPr lang="de-DE" sz="2000" dirty="0" err="1"/>
              <a:t>chai.js</a:t>
            </a:r>
            <a:r>
              <a:rPr lang="de-DE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Tap</a:t>
            </a:r>
            <a:r>
              <a:rPr lang="de-DE" sz="2000" dirty="0"/>
              <a:t> / Tape</a:t>
            </a: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7E575A1F-1434-C043-BB6C-4EF93B1AB7A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66000">
                <a:schemeClr val="accent3"/>
              </a:gs>
              <a:gs pos="66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307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479CDB5-521D-9F45-ABD5-5A4282EDA33E}"/>
              </a:ext>
            </a:extLst>
          </p:cNvPr>
          <p:cNvSpPr/>
          <p:nvPr/>
        </p:nvSpPr>
        <p:spPr>
          <a:xfrm>
            <a:off x="479425" y="1628774"/>
            <a:ext cx="11233150" cy="42481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09F3F-2C6D-E047-90C0-B7296DD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Unit-Test mit </a:t>
            </a:r>
            <a:r>
              <a:rPr lang="de-DE" dirty="0" err="1"/>
              <a:t>jest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C665A2-8D32-844F-A15E-C085FDEFACCD}"/>
              </a:ext>
            </a:extLst>
          </p:cNvPr>
          <p:cNvSpPr/>
          <p:nvPr/>
        </p:nvSpPr>
        <p:spPr>
          <a:xfrm>
            <a:off x="479425" y="1613043"/>
            <a:ext cx="112329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" sz="1400" dirty="0">
                <a:solidFill>
                  <a:srgbClr val="9CDCFE"/>
                </a:solidFill>
                <a:latin typeface="Menlo" panose="020B0609030804020204" pitchFamily="49" charset="0"/>
              </a:rPr>
              <a:t>sort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" sz="14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myModule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sz="1400" dirty="0">
                <a:solidFill>
                  <a:srgbClr val="DCDCAA"/>
                </a:solidFill>
                <a:latin typeface="Menlo" panose="020B0609030804020204" pitchFamily="49" charset="0"/>
              </a:rPr>
              <a:t>describe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'sort'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en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" sz="1400" dirty="0">
                <a:solidFill>
                  <a:srgbClr val="DCDCAA"/>
                </a:solidFill>
                <a:latin typeface="Menlo" panose="020B0609030804020204" pitchFamily="49" charset="0"/>
              </a:rPr>
              <a:t>  it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'should sort a given set of numbers in ascending order'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en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sz="1400" dirty="0">
                <a:solidFill>
                  <a:srgbClr val="9CDCFE"/>
                </a:solidFill>
                <a:latin typeface="Menlo" panose="020B0609030804020204" pitchFamily="49" charset="0"/>
              </a:rPr>
              <a:t>numbers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]; </a:t>
            </a:r>
            <a:r>
              <a:rPr lang="en" sz="1400" dirty="0">
                <a:solidFill>
                  <a:srgbClr val="6A9955"/>
                </a:solidFill>
                <a:latin typeface="Menlo" panose="020B0609030804020204" pitchFamily="49" charset="0"/>
              </a:rPr>
              <a:t>// Arrange</a:t>
            </a:r>
            <a:endParaRPr lang="en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sz="1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sz="1400" dirty="0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9CDCFE"/>
                </a:solidFill>
                <a:latin typeface="Menlo" panose="020B0609030804020204" pitchFamily="49" charset="0"/>
              </a:rPr>
              <a:t>numbers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en" sz="1400" dirty="0">
                <a:solidFill>
                  <a:srgbClr val="6A9955"/>
                </a:solidFill>
                <a:latin typeface="Menlo" panose="020B0609030804020204" pitchFamily="49" charset="0"/>
              </a:rPr>
              <a:t>// Act</a:t>
            </a:r>
            <a:endParaRPr lang="en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sz="1400" dirty="0">
                <a:solidFill>
                  <a:srgbClr val="DCDCAA"/>
                </a:solidFill>
                <a:latin typeface="Menlo" panose="020B0609030804020204" pitchFamily="49" charset="0"/>
              </a:rPr>
              <a:t>expect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toMatchObject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4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]); </a:t>
            </a:r>
            <a:r>
              <a:rPr lang="en" sz="1400" dirty="0">
                <a:solidFill>
                  <a:srgbClr val="6A9955"/>
                </a:solidFill>
                <a:latin typeface="Menlo" panose="020B0609030804020204" pitchFamily="49" charset="0"/>
              </a:rPr>
              <a:t>// Assert</a:t>
            </a:r>
            <a:endParaRPr lang="en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FBCB561C-92C2-C04C-A84D-6FB1F2207C40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66000">
                <a:schemeClr val="accent3"/>
              </a:gs>
              <a:gs pos="66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570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65137B6-9D9F-AE4A-95C7-8AE1558591F0}"/>
              </a:ext>
            </a:extLst>
          </p:cNvPr>
          <p:cNvSpPr txBox="1"/>
          <p:nvPr/>
        </p:nvSpPr>
        <p:spPr>
          <a:xfrm>
            <a:off x="2982808" y="2459504"/>
            <a:ext cx="62263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Szenario</a:t>
            </a:r>
            <a:r>
              <a:rPr lang="de-DE" sz="2400" dirty="0"/>
              <a:t>: </a:t>
            </a:r>
          </a:p>
          <a:p>
            <a:r>
              <a:rPr lang="de-DE" sz="2400" dirty="0"/>
              <a:t>Codeänderung an Zoom-Komponente</a:t>
            </a:r>
          </a:p>
          <a:p>
            <a:endParaRPr lang="de-DE" sz="2400" b="1" dirty="0"/>
          </a:p>
          <a:p>
            <a:r>
              <a:rPr lang="de-DE" sz="2400" b="1" dirty="0"/>
              <a:t>Effekt</a:t>
            </a:r>
            <a:r>
              <a:rPr lang="de-DE" sz="2400" dirty="0"/>
              <a:t>: </a:t>
            </a:r>
          </a:p>
          <a:p>
            <a:r>
              <a:rPr lang="de-DE" sz="2400" dirty="0"/>
              <a:t>Zoom am Produktbild funktioniert nicht mehr</a:t>
            </a:r>
          </a:p>
        </p:txBody>
      </p:sp>
    </p:spTree>
    <p:extLst>
      <p:ext uri="{BB962C8B-B14F-4D97-AF65-F5344CB8AC3E}">
        <p14:creationId xmlns:p14="http://schemas.microsoft.com/office/powerpoint/2010/main" val="112233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Funktionaler 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628775"/>
            <a:ext cx="4635186" cy="4248151"/>
          </a:xfrm>
        </p:spPr>
        <p:txBody>
          <a:bodyPr/>
          <a:lstStyle/>
          <a:p>
            <a:r>
              <a:rPr lang="de-DE" sz="2000" b="1" dirty="0"/>
              <a:t>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Integrierten Zustand einer einzelnen Komponente testen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Isoliert, aber im konkreten Nutzungskontext (d.h. echter Browser oder virtuelles DOM)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29FECD-7EB1-2743-80C4-9CB4DFB55080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Anbindung an Datenquellen testen, dabei aber </a:t>
            </a:r>
            <a:r>
              <a:rPr lang="de-DE" sz="2000" dirty="0" err="1"/>
              <a:t>Mocking</a:t>
            </a:r>
            <a:r>
              <a:rPr lang="de-DE" sz="2000" dirty="0"/>
              <a:t> von tatsächlichen externen Daten</a:t>
            </a:r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4A6A4866-29F0-354B-A344-A24FB5D8A47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33000">
                <a:schemeClr val="accent3"/>
              </a:gs>
              <a:gs pos="33000">
                <a:schemeClr val="accent1"/>
              </a:gs>
              <a:gs pos="66000">
                <a:schemeClr val="accent3"/>
              </a:gs>
              <a:gs pos="65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536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Funktionaler 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628775"/>
            <a:ext cx="4635186" cy="4248151"/>
          </a:xfrm>
        </p:spPr>
        <p:txBody>
          <a:bodyPr/>
          <a:lstStyle/>
          <a:p>
            <a:r>
              <a:rPr lang="de-DE" sz="2000" b="1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Build</a:t>
            </a:r>
            <a:r>
              <a:rPr lang="de-DE" sz="2000" dirty="0"/>
              <a:t>-Time (CI-Runner, </a:t>
            </a:r>
            <a:r>
              <a:rPr lang="de-DE" sz="2000" dirty="0" err="1"/>
              <a:t>Build</a:t>
            </a:r>
            <a:r>
              <a:rPr lang="de-DE" sz="2000" dirty="0"/>
              <a:t>-Job)</a:t>
            </a:r>
          </a:p>
          <a:p>
            <a:endParaRPr lang="de-DE" sz="2000" dirty="0"/>
          </a:p>
          <a:p>
            <a:r>
              <a:rPr lang="de-DE" sz="2000" b="1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Browser, Virtual DOM (e.g. JSDOM)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29FECD-7EB1-2743-80C4-9CB4DFB55080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b="1" kern="0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kern="0" dirty="0" err="1">
                <a:hlinkClick r:id="rId2"/>
              </a:rPr>
              <a:t>Cypress</a:t>
            </a:r>
            <a:endParaRPr lang="de-DE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kern="0" dirty="0" err="1">
                <a:hlinkClick r:id="rId3"/>
              </a:rPr>
              <a:t>Testcafe</a:t>
            </a:r>
            <a:endParaRPr lang="de-DE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kern="0" dirty="0" err="1"/>
              <a:t>Jest</a:t>
            </a:r>
            <a:r>
              <a:rPr lang="de-DE" sz="2000" kern="0" dirty="0"/>
              <a:t> + Enzyme (+ JSDOM)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kern="0" dirty="0" err="1"/>
              <a:t>Selenium</a:t>
            </a:r>
            <a:r>
              <a:rPr lang="de-DE" sz="2000" kern="0" dirty="0"/>
              <a:t> (z.B. per </a:t>
            </a:r>
            <a:r>
              <a:rPr lang="de-DE" sz="2000" kern="0" dirty="0" err="1"/>
              <a:t>nightwatch.js</a:t>
            </a:r>
            <a:r>
              <a:rPr lang="de-DE" sz="2000" kern="0" dirty="0"/>
              <a:t>)</a:t>
            </a:r>
          </a:p>
          <a:p>
            <a:endParaRPr lang="de-DE" sz="2000" kern="0" dirty="0"/>
          </a:p>
          <a:p>
            <a:endParaRPr lang="de-DE" sz="2000" kern="0" dirty="0"/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4A6A4866-29F0-354B-A344-A24FB5D8A47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33000">
                <a:schemeClr val="accent3"/>
              </a:gs>
              <a:gs pos="33000">
                <a:schemeClr val="accent1"/>
              </a:gs>
              <a:gs pos="66000">
                <a:schemeClr val="accent3"/>
              </a:gs>
              <a:gs pos="65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8482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479CDB5-521D-9F45-ABD5-5A4282EDA33E}"/>
              </a:ext>
            </a:extLst>
          </p:cNvPr>
          <p:cNvSpPr/>
          <p:nvPr/>
        </p:nvSpPr>
        <p:spPr>
          <a:xfrm>
            <a:off x="479425" y="1628774"/>
            <a:ext cx="11233150" cy="42481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09F3F-2C6D-E047-90C0-B7296DD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Funktionaler Test mit </a:t>
            </a:r>
            <a:r>
              <a:rPr lang="de-DE" dirty="0" err="1"/>
              <a:t>cypress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C665A2-8D32-844F-A15E-C085FDEFACCD}"/>
              </a:ext>
            </a:extLst>
          </p:cNvPr>
          <p:cNvSpPr/>
          <p:nvPr/>
        </p:nvSpPr>
        <p:spPr>
          <a:xfrm>
            <a:off x="479425" y="1613043"/>
            <a:ext cx="112329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describe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'Filters'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has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the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filter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column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"Order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by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default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cy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visit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'/'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cy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'[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-test-dropdown-filter-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column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]‘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'Order ID‘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should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be.visible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B340CB9F-4610-9941-8C17-BCA2BD52D78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33000">
                <a:schemeClr val="accent3"/>
              </a:gs>
              <a:gs pos="33000">
                <a:schemeClr val="accent1"/>
              </a:gs>
              <a:gs pos="66000">
                <a:schemeClr val="accent3"/>
              </a:gs>
              <a:gs pos="65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781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>
            <a:extLst>
              <a:ext uri="{FF2B5EF4-FFF2-40B4-BE49-F238E27FC236}">
                <a16:creationId xmlns:a16="http://schemas.microsoft.com/office/drawing/2014/main" id="{9C79DCBD-664D-9B42-AA5C-7C3C53C09EAB}"/>
              </a:ext>
            </a:extLst>
          </p:cNvPr>
          <p:cNvSpPr txBox="1">
            <a:spLocks/>
          </p:cNvSpPr>
          <p:nvPr/>
        </p:nvSpPr>
        <p:spPr bwMode="auto">
          <a:xfrm>
            <a:off x="479424" y="1634490"/>
            <a:ext cx="10973435" cy="424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1" i="0">
                <a:solidFill>
                  <a:srgbClr val="1A171B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kern="0" dirty="0" err="1"/>
              <a:t>Some</a:t>
            </a:r>
            <a:r>
              <a:rPr lang="de-DE" sz="2000" kern="0" dirty="0"/>
              <a:t> </a:t>
            </a:r>
            <a:r>
              <a:rPr lang="de-DE" sz="2000" kern="0" dirty="0" err="1"/>
              <a:t>facts</a:t>
            </a:r>
            <a:r>
              <a:rPr lang="de-DE" sz="2000" kern="0" dirty="0"/>
              <a:t> </a:t>
            </a:r>
            <a:r>
              <a:rPr lang="de-DE" sz="2000" kern="0" dirty="0" err="1"/>
              <a:t>about</a:t>
            </a:r>
            <a:r>
              <a:rPr lang="de-DE" sz="2000" kern="0" dirty="0"/>
              <a:t> </a:t>
            </a:r>
            <a:r>
              <a:rPr lang="de-DE" sz="2000" kern="0" dirty="0" err="1"/>
              <a:t>the</a:t>
            </a:r>
            <a:r>
              <a:rPr lang="de-DE" sz="2000" kern="0" dirty="0"/>
              <a:t> Breuninger E-Shop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/>
              <a:t>Re-</a:t>
            </a:r>
            <a:r>
              <a:rPr lang="de-DE" sz="2000" b="0" kern="0" dirty="0" err="1"/>
              <a:t>launched</a:t>
            </a:r>
            <a:r>
              <a:rPr lang="de-DE" sz="2000" b="0" kern="0" dirty="0"/>
              <a:t> in May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 err="1"/>
              <a:t>Fully</a:t>
            </a:r>
            <a:r>
              <a:rPr lang="de-DE" sz="2000" b="0" kern="0" dirty="0"/>
              <a:t> </a:t>
            </a:r>
            <a:r>
              <a:rPr lang="de-DE" sz="2000" b="0" kern="0" dirty="0" err="1"/>
              <a:t>custom-built</a:t>
            </a:r>
            <a:r>
              <a:rPr lang="de-DE" sz="2000" b="0" kern="0" dirty="0"/>
              <a:t>, (</a:t>
            </a:r>
            <a:r>
              <a:rPr lang="de-DE" sz="2000" b="0" kern="0" dirty="0" err="1"/>
              <a:t>mostly</a:t>
            </a:r>
            <a:r>
              <a:rPr lang="de-DE" sz="2000" b="0" kern="0" dirty="0"/>
              <a:t>) </a:t>
            </a:r>
            <a:r>
              <a:rPr lang="de-DE" sz="2000" b="0" kern="0" dirty="0" err="1"/>
              <a:t>based</a:t>
            </a:r>
            <a:r>
              <a:rPr lang="de-DE" sz="2000" b="0" kern="0" dirty="0"/>
              <a:t> on Java/Springboot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/>
              <a:t>„</a:t>
            </a:r>
            <a:r>
              <a:rPr lang="de-DE" sz="2000" b="0" kern="0" dirty="0" err="1"/>
              <a:t>Verticalized</a:t>
            </a:r>
            <a:r>
              <a:rPr lang="de-DE" sz="2000" b="0" kern="0" dirty="0"/>
              <a:t>“ </a:t>
            </a:r>
            <a:r>
              <a:rPr lang="de-DE" sz="2000" b="0" kern="0" dirty="0" err="1"/>
              <a:t>organization</a:t>
            </a:r>
            <a:r>
              <a:rPr lang="de-DE" sz="2000" b="0" kern="0" dirty="0"/>
              <a:t> (</a:t>
            </a:r>
            <a:r>
              <a:rPr lang="de-DE" sz="2000" b="0" kern="0" dirty="0" err="1"/>
              <a:t>Self-organized</a:t>
            </a:r>
            <a:r>
              <a:rPr lang="de-DE" sz="2000" b="0" kern="0" dirty="0"/>
              <a:t> </a:t>
            </a:r>
            <a:r>
              <a:rPr lang="de-DE" sz="2000" b="0" kern="0" dirty="0" err="1"/>
              <a:t>teams</a:t>
            </a:r>
            <a:r>
              <a:rPr lang="de-DE" sz="2000" b="0" kern="0" dirty="0"/>
              <a:t> </a:t>
            </a:r>
            <a:r>
              <a:rPr lang="de-DE" sz="2000" b="0" kern="0" dirty="0" err="1"/>
              <a:t>developing</a:t>
            </a:r>
            <a:r>
              <a:rPr lang="de-DE" sz="2000" b="0" kern="0" dirty="0"/>
              <a:t> </a:t>
            </a:r>
            <a:r>
              <a:rPr lang="de-DE" sz="2000" b="0" kern="0" dirty="0" err="1"/>
              <a:t>self-contained</a:t>
            </a:r>
            <a:r>
              <a:rPr lang="de-DE" sz="2000" b="0" kern="0" dirty="0"/>
              <a:t> </a:t>
            </a:r>
            <a:r>
              <a:rPr lang="de-DE" sz="2000" b="0" kern="0" dirty="0" err="1"/>
              <a:t>systems</a:t>
            </a:r>
            <a:r>
              <a:rPr lang="de-DE" sz="2000" b="0" kern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 err="1"/>
              <a:t>Scrum</a:t>
            </a:r>
            <a:r>
              <a:rPr lang="de-DE" sz="2000" b="0" kern="0" dirty="0"/>
              <a:t>, Agile, DDD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 err="1"/>
              <a:t>Fully</a:t>
            </a:r>
            <a:r>
              <a:rPr lang="de-DE" sz="2000" b="0" kern="0" dirty="0"/>
              <a:t> </a:t>
            </a:r>
            <a:r>
              <a:rPr lang="de-DE" sz="2000" b="0" kern="0" dirty="0" err="1"/>
              <a:t>Containerized</a:t>
            </a:r>
            <a:r>
              <a:rPr lang="de-DE" sz="2000" b="0" kern="0" dirty="0"/>
              <a:t> (K8S on Terraform </a:t>
            </a:r>
            <a:r>
              <a:rPr lang="de-DE" sz="2000" b="0" kern="0" dirty="0" err="1"/>
              <a:t>with</a:t>
            </a:r>
            <a:r>
              <a:rPr lang="de-DE" sz="2000" b="0" kern="0" dirty="0"/>
              <a:t> 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/>
              <a:t>Tests </a:t>
            </a:r>
            <a:r>
              <a:rPr lang="de-DE" sz="2000" b="0" kern="0" dirty="0" err="1"/>
              <a:t>everywhere</a:t>
            </a:r>
            <a:r>
              <a:rPr lang="de-DE" sz="2000" b="0" kern="0" dirty="0"/>
              <a:t> :)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kern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EA8116-560D-E741-9D03-487AE451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39281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CAC8EE9-E94B-6747-BB6F-FF6A5FD3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6480"/>
          </a:xfrm>
          <a:prstGeom prst="rect">
            <a:avLst/>
          </a:prstGeom>
        </p:spPr>
      </p:pic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DBCD55C8-C902-2A4B-BA86-8F91F5E0BF73}"/>
              </a:ext>
            </a:extLst>
          </p:cNvPr>
          <p:cNvSpPr/>
          <p:nvPr/>
        </p:nvSpPr>
        <p:spPr>
          <a:xfrm>
            <a:off x="8361477" y="1365670"/>
            <a:ext cx="2814961" cy="1254542"/>
          </a:xfrm>
          <a:prstGeom prst="wedgeRoundRectCallout">
            <a:avLst>
              <a:gd name="adj1" fmla="val -43224"/>
              <a:gd name="adj2" fmla="val 99899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Uhhm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, I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think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I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changed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CSS in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component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yesterday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39D710-DE5E-9E42-A827-D9F998741B74}"/>
              </a:ext>
            </a:extLst>
          </p:cNvPr>
          <p:cNvSpPr/>
          <p:nvPr/>
        </p:nvSpPr>
        <p:spPr>
          <a:xfrm>
            <a:off x="3788229" y="5643154"/>
            <a:ext cx="4428308" cy="966652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„The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moment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realize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need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</a:p>
          <a:p>
            <a:pPr algn="ctr"/>
            <a:r>
              <a:rPr lang="de-DE" b="1" i="1" dirty="0">
                <a:solidFill>
                  <a:schemeClr val="bg2"/>
                </a:solidFill>
                <a:sym typeface="Helvetica Neue Medium"/>
              </a:rPr>
              <a:t>V</a:t>
            </a:r>
            <a:r>
              <a:rPr lang="de-DE" sz="1800" b="1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isual Regression Tests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…“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E3D29B4B-9DD4-D640-90E8-258BFA928618}"/>
              </a:ext>
            </a:extLst>
          </p:cNvPr>
          <p:cNvSpPr/>
          <p:nvPr/>
        </p:nvSpPr>
        <p:spPr>
          <a:xfrm>
            <a:off x="623677" y="1365670"/>
            <a:ext cx="2814961" cy="1254542"/>
          </a:xfrm>
          <a:prstGeom prst="wedgeRoundRectCallout">
            <a:avLst>
              <a:gd name="adj1" fmla="val 43090"/>
              <a:gd name="adj2" fmla="val 84280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Damn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!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Our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shop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header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is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completely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missing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all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styling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094020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„Visual Regression“-Test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41216" cy="4248151"/>
          </a:xfrm>
        </p:spPr>
        <p:txBody>
          <a:bodyPr/>
          <a:lstStyle/>
          <a:p>
            <a:r>
              <a:rPr lang="de-DE" sz="2000" b="1" dirty="0"/>
              <a:t>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Testet das Verhältnis und die Abstände von Elementen zueinander („Element X in Element Y“, „Element X oberhalb von Element Y“,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Gerenderten Zustand des User-Interfaces (HTML/CSS) mit einem vorherigen Stand vergleichen (Screenshot)</a:t>
            </a:r>
          </a:p>
          <a:p>
            <a:endParaRPr lang="de-DE" sz="200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48BE482-3F37-EC4F-8AB5-BF0FB1B89D07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Findet gezielt visuelle Abweichungen, die kein anderer Test finden würde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Relativ lange Laufzeit (Breakpoint * Sizes * </a:t>
            </a:r>
            <a:r>
              <a:rPr lang="de-DE" sz="2000" dirty="0" err="1"/>
              <a:t>Variants</a:t>
            </a:r>
            <a:r>
              <a:rPr lang="de-DE" sz="2000" dirty="0"/>
              <a:t>), daher nur wirklich relevante Elemente testen</a:t>
            </a:r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B87FC81B-08E6-7E4B-A927-239A861B9BE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33000">
                <a:schemeClr val="accent3"/>
              </a:gs>
              <a:gs pos="33000">
                <a:schemeClr val="accent1"/>
              </a:gs>
              <a:gs pos="66000">
                <a:schemeClr val="accent3"/>
              </a:gs>
              <a:gs pos="65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780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„Visual Regression“-Test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41216" cy="4248151"/>
          </a:xfrm>
        </p:spPr>
        <p:txBody>
          <a:bodyPr/>
          <a:lstStyle/>
          <a:p>
            <a:r>
              <a:rPr lang="de-DE" sz="2000" b="1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Build</a:t>
            </a:r>
            <a:r>
              <a:rPr lang="de-DE" sz="2000" dirty="0"/>
              <a:t>-Time, CI-Runner</a:t>
            </a:r>
          </a:p>
          <a:p>
            <a:endParaRPr lang="de-DE" sz="2000" dirty="0"/>
          </a:p>
          <a:p>
            <a:r>
              <a:rPr lang="de-DE" sz="2000" b="1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Real Browser(s) via Webdriver</a:t>
            </a:r>
          </a:p>
          <a:p>
            <a:endParaRPr lang="de-DE" sz="200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48BE482-3F37-EC4F-8AB5-BF0FB1B89D07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b="1" kern="0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Galen Framework (kompatibel mit </a:t>
            </a:r>
            <a:r>
              <a:rPr lang="de-DE" sz="2000" dirty="0" err="1"/>
              <a:t>Selenium</a:t>
            </a:r>
            <a:r>
              <a:rPr lang="de-DE" sz="2000" dirty="0"/>
              <a:t> </a:t>
            </a:r>
            <a:r>
              <a:rPr lang="de-DE" sz="2000" dirty="0" err="1"/>
              <a:t>Grid</a:t>
            </a:r>
            <a:r>
              <a:rPr lang="de-DE" sz="2000" dirty="0"/>
              <a:t>)</a:t>
            </a:r>
            <a:endParaRPr lang="de-DE" sz="2000" kern="0" dirty="0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B87FC81B-08E6-7E4B-A927-239A861B9BE4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33000">
                <a:schemeClr val="accent3"/>
              </a:gs>
              <a:gs pos="33000">
                <a:schemeClr val="accent1"/>
              </a:gs>
              <a:gs pos="66000">
                <a:schemeClr val="accent3"/>
              </a:gs>
              <a:gs pos="65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8766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479CDB5-521D-9F45-ABD5-5A4282EDA33E}"/>
              </a:ext>
            </a:extLst>
          </p:cNvPr>
          <p:cNvSpPr/>
          <p:nvPr/>
        </p:nvSpPr>
        <p:spPr>
          <a:xfrm>
            <a:off x="479425" y="1628774"/>
            <a:ext cx="11233150" cy="42481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09F3F-2C6D-E047-90C0-B7296DD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„Visual Regression“-Test mit Galen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C665A2-8D32-844F-A15E-C085FDEFACCD}"/>
              </a:ext>
            </a:extLst>
          </p:cNvPr>
          <p:cNvSpPr/>
          <p:nvPr/>
        </p:nvSpPr>
        <p:spPr>
          <a:xfrm>
            <a:off x="479425" y="1613043"/>
            <a:ext cx="1123298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F7BAFF"/>
                </a:solidFill>
                <a:latin typeface="Courier New" panose="02070309020205020404" pitchFamily="49" charset="0"/>
              </a:rPr>
              <a:t>@</a:t>
            </a:r>
            <a:r>
              <a:rPr lang="de-DE" sz="1400" dirty="0" err="1">
                <a:solidFill>
                  <a:srgbClr val="F7BAFF"/>
                </a:solidFill>
                <a:latin typeface="Courier New" panose="02070309020205020404" pitchFamily="49" charset="0"/>
              </a:rPr>
              <a:t>objects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 err="1">
                <a:solidFill>
                  <a:srgbClr val="FCFFA8"/>
                </a:solidFill>
                <a:latin typeface="Courier New" panose="02070309020205020404" pitchFamily="49" charset="0"/>
              </a:rPr>
              <a:t>comments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#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comments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 err="1">
                <a:solidFill>
                  <a:srgbClr val="FCFFA8"/>
                </a:solidFill>
                <a:latin typeface="Courier New" panose="02070309020205020404" pitchFamily="49" charset="0"/>
              </a:rPr>
              <a:t>article</a:t>
            </a:r>
            <a:r>
              <a:rPr lang="de-DE" sz="1400" dirty="0">
                <a:solidFill>
                  <a:srgbClr val="FCFFA8"/>
                </a:solidFill>
                <a:latin typeface="Courier New" panose="02070309020205020404" pitchFamily="49" charset="0"/>
              </a:rPr>
              <a:t>-content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div.article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endParaRPr lang="de-DE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= Main </a:t>
            </a:r>
            <a:r>
              <a:rPr lang="de-DE" sz="1400" dirty="0" err="1">
                <a:solidFill>
                  <a:srgbClr val="72CCF2"/>
                </a:solidFill>
                <a:latin typeface="Courier New" panose="02070309020205020404" pitchFamily="49" charset="0"/>
              </a:rPr>
              <a:t>section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 =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F7BAFF"/>
                </a:solidFill>
                <a:latin typeface="Courier New" panose="02070309020205020404" pitchFamily="49" charset="0"/>
              </a:rPr>
              <a:t>@on mobile, </a:t>
            </a:r>
            <a:r>
              <a:rPr lang="de-DE" sz="1400" dirty="0" err="1">
                <a:solidFill>
                  <a:srgbClr val="F7BAFF"/>
                </a:solidFill>
                <a:latin typeface="Courier New" panose="02070309020205020404" pitchFamily="49" charset="0"/>
              </a:rPr>
              <a:t>tablet</a:t>
            </a:r>
            <a:r>
              <a:rPr lang="de-DE" sz="1400" dirty="0">
                <a:solidFill>
                  <a:srgbClr val="F7BA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7BAFF"/>
                </a:solidFill>
                <a:latin typeface="Courier New" panose="02070309020205020404" pitchFamily="49" charset="0"/>
              </a:rPr>
              <a:t>    </a:t>
            </a:r>
            <a:r>
              <a:rPr lang="de-DE" sz="1400" dirty="0" err="1">
                <a:solidFill>
                  <a:srgbClr val="FCFFA8"/>
                </a:solidFill>
                <a:latin typeface="Courier New" panose="02070309020205020404" pitchFamily="49" charset="0"/>
              </a:rPr>
              <a:t>comments</a:t>
            </a:r>
            <a:r>
              <a:rPr lang="de-DE" sz="1400" dirty="0">
                <a:solidFill>
                  <a:srgbClr val="FCFFA8"/>
                </a:solidFill>
                <a:latin typeface="Courier New" panose="02070309020205020404" pitchFamily="49" charset="0"/>
              </a:rPr>
              <a:t>: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width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300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px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inside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screen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10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to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30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px </a:t>
            </a:r>
            <a:r>
              <a:rPr lang="de-DE" sz="1400" dirty="0">
                <a:solidFill>
                  <a:srgbClr val="95FF82"/>
                </a:solidFill>
                <a:latin typeface="Courier New" panose="02070309020205020404" pitchFamily="49" charset="0"/>
              </a:rPr>
              <a:t>top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right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near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article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-content &gt; 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10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px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right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endParaRPr lang="de-DE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</a:t>
            </a:r>
            <a:r>
              <a:rPr lang="de-DE" sz="1400" dirty="0">
                <a:solidFill>
                  <a:srgbClr val="F7BAFF"/>
                </a:solidFill>
                <a:latin typeface="Courier New" panose="02070309020205020404" pitchFamily="49" charset="0"/>
              </a:rPr>
              <a:t>@on </a:t>
            </a:r>
            <a:r>
              <a:rPr lang="de-DE" sz="1400" dirty="0" err="1">
                <a:solidFill>
                  <a:srgbClr val="F7BAFF"/>
                </a:solidFill>
                <a:latin typeface="Courier New" panose="02070309020205020404" pitchFamily="49" charset="0"/>
              </a:rPr>
              <a:t>desktop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  </a:t>
            </a:r>
            <a:r>
              <a:rPr lang="de-DE" sz="1400" dirty="0" err="1">
                <a:solidFill>
                  <a:srgbClr val="FCFFA8"/>
                </a:solidFill>
                <a:latin typeface="Courier New" panose="02070309020205020404" pitchFamily="49" charset="0"/>
              </a:rPr>
              <a:t>comments</a:t>
            </a:r>
            <a:r>
              <a:rPr lang="de-DE" sz="1400" dirty="0">
                <a:solidFill>
                  <a:srgbClr val="FCFFA8"/>
                </a:solidFill>
                <a:latin typeface="Courier New" panose="02070309020205020404" pitchFamily="49" charset="0"/>
              </a:rPr>
              <a:t>: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width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~ 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100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% 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of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screen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     </a:t>
            </a:r>
            <a:r>
              <a:rPr lang="de-DE" sz="1400" dirty="0" err="1">
                <a:solidFill>
                  <a:srgbClr val="95FF82"/>
                </a:solidFill>
                <a:latin typeface="Courier New" panose="02070309020205020404" pitchFamily="49" charset="0"/>
              </a:rPr>
              <a:t>below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article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-content &gt; </a:t>
            </a:r>
            <a:r>
              <a:rPr lang="de-DE" sz="1400" dirty="0">
                <a:solidFill>
                  <a:srgbClr val="72CCF2"/>
                </a:solidFill>
                <a:latin typeface="Courier New" panose="02070309020205020404" pitchFamily="49" charset="0"/>
              </a:rPr>
              <a:t>20</a:t>
            </a:r>
            <a:r>
              <a:rPr lang="de-DE" sz="1400" dirty="0">
                <a:solidFill>
                  <a:srgbClr val="FFFFFF"/>
                </a:solidFill>
                <a:latin typeface="Courier New" panose="02070309020205020404" pitchFamily="49" charset="0"/>
              </a:rPr>
              <a:t>px</a:t>
            </a:r>
            <a:b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C91CBF02-18ED-C541-A382-1D6524042E91}"/>
              </a:ext>
            </a:extLst>
          </p:cNvPr>
          <p:cNvSpPr/>
          <p:nvPr/>
        </p:nvSpPr>
        <p:spPr>
          <a:xfrm>
            <a:off x="10417498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33000">
                <a:schemeClr val="accent3"/>
              </a:gs>
              <a:gs pos="33000">
                <a:schemeClr val="accent1"/>
              </a:gs>
              <a:gs pos="66000">
                <a:schemeClr val="accent3"/>
              </a:gs>
              <a:gs pos="65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4403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924F3F-E374-544C-A1B0-FAE75C86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31" y="681231"/>
            <a:ext cx="9726752" cy="5126809"/>
          </a:xfrm>
          <a:prstGeom prst="rect">
            <a:avLst/>
          </a:prstGeom>
        </p:spPr>
      </p:pic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DBCD55C8-C902-2A4B-BA86-8F91F5E0BF73}"/>
              </a:ext>
            </a:extLst>
          </p:cNvPr>
          <p:cNvSpPr/>
          <p:nvPr/>
        </p:nvSpPr>
        <p:spPr>
          <a:xfrm>
            <a:off x="8457477" y="1049960"/>
            <a:ext cx="2814960" cy="1254542"/>
          </a:xfrm>
          <a:prstGeom prst="wedgeRoundRectCallout">
            <a:avLst>
              <a:gd name="adj1" fmla="val -72924"/>
              <a:gd name="adj2" fmla="val 46795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Yep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.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Someone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changed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URL in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config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somewhere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...</a:t>
            </a:r>
          </a:p>
        </p:txBody>
      </p:sp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68923609-F177-1E49-AABB-3604F1DA23EC}"/>
              </a:ext>
            </a:extLst>
          </p:cNvPr>
          <p:cNvSpPr/>
          <p:nvPr/>
        </p:nvSpPr>
        <p:spPr>
          <a:xfrm>
            <a:off x="919565" y="3890663"/>
            <a:ext cx="2814960" cy="1254542"/>
          </a:xfrm>
          <a:prstGeom prst="wedgeRoundRectCallout">
            <a:avLst>
              <a:gd name="adj1" fmla="val 70468"/>
              <a:gd name="adj2" fmla="val -41711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what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?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Don‘t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we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have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functional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tests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…</a:t>
            </a:r>
          </a:p>
        </p:txBody>
      </p:sp>
      <p:sp>
        <p:nvSpPr>
          <p:cNvPr id="6" name="Abgerundete rechteckige Legende 5">
            <a:extLst>
              <a:ext uri="{FF2B5EF4-FFF2-40B4-BE49-F238E27FC236}">
                <a16:creationId xmlns:a16="http://schemas.microsoft.com/office/drawing/2014/main" id="{9AB4DD1D-5604-5A41-A6E2-558887FDFE33}"/>
              </a:ext>
            </a:extLst>
          </p:cNvPr>
          <p:cNvSpPr/>
          <p:nvPr/>
        </p:nvSpPr>
        <p:spPr>
          <a:xfrm>
            <a:off x="919565" y="681231"/>
            <a:ext cx="2814960" cy="1254542"/>
          </a:xfrm>
          <a:prstGeom prst="wedgeRoundRectCallout">
            <a:avLst>
              <a:gd name="adj1" fmla="val 68612"/>
              <a:gd name="adj2" fmla="val 34300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Ahhhh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!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Product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data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is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completely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missing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. The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shop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is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empty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…</a:t>
            </a:r>
            <a:endParaRPr lang="de-DE" sz="1800" b="0" dirty="0">
              <a:solidFill>
                <a:schemeClr val="accent6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5E3813-DAE2-0D46-8C55-AEBFAA902FFD}"/>
              </a:ext>
            </a:extLst>
          </p:cNvPr>
          <p:cNvSpPr/>
          <p:nvPr/>
        </p:nvSpPr>
        <p:spPr>
          <a:xfrm>
            <a:off x="8457478" y="4865953"/>
            <a:ext cx="3057344" cy="966652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„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When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realize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need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b="1" i="1" dirty="0">
                <a:solidFill>
                  <a:schemeClr val="bg2"/>
                </a:solidFill>
                <a:sym typeface="Helvetica Neue Medium"/>
              </a:rPr>
              <a:t>E</a:t>
            </a:r>
            <a:r>
              <a:rPr lang="de-DE" sz="1800" b="1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nd2End Tests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…“</a:t>
            </a:r>
          </a:p>
        </p:txBody>
      </p:sp>
    </p:spTree>
    <p:extLst>
      <p:ext uri="{BB962C8B-B14F-4D97-AF65-F5344CB8AC3E}">
        <p14:creationId xmlns:p14="http://schemas.microsoft.com/office/powerpoint/2010/main" val="384226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„End2End“-Test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15089" cy="4248151"/>
          </a:xfrm>
        </p:spPr>
        <p:txBody>
          <a:bodyPr/>
          <a:lstStyle/>
          <a:p>
            <a:r>
              <a:rPr lang="de-DE" sz="2000" b="1" dirty="0"/>
              <a:t>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Gesamtzusammenhang eines Features „aus dem Browser bis in die Datenbank“ testen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Kein </a:t>
            </a:r>
            <a:r>
              <a:rPr lang="de-DE" sz="2000" dirty="0" err="1"/>
              <a:t>Mocking</a:t>
            </a:r>
            <a:r>
              <a:rPr lang="de-DE" sz="2000" dirty="0"/>
              <a:t>, sondern Anbindung an echte </a:t>
            </a:r>
            <a:r>
              <a:rPr lang="de-DE" sz="2000" dirty="0" err="1"/>
              <a:t>Umsysteme</a:t>
            </a:r>
            <a:r>
              <a:rPr lang="de-DE" sz="2000" dirty="0"/>
              <a:t> testen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5717E83-B3F2-E148-B60E-53C65DF9F2EF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850500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Basierend auf klaren Akzeptanzkriterien des Anwenders (z.B. auf Basis einer User Story)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„Page </a:t>
            </a:r>
            <a:r>
              <a:rPr lang="de-DE" sz="2000" dirty="0" err="1"/>
              <a:t>Object</a:t>
            </a:r>
            <a:r>
              <a:rPr lang="de-DE" sz="2000" dirty="0"/>
              <a:t>“ </a:t>
            </a:r>
            <a:r>
              <a:rPr lang="de-DE" sz="2000" dirty="0" err="1"/>
              <a:t>pattern</a:t>
            </a:r>
            <a:r>
              <a:rPr lang="de-DE" sz="2000" dirty="0"/>
              <a:t> als Empfehlung für gute Semantik und </a:t>
            </a:r>
            <a:r>
              <a:rPr lang="de-DE" sz="2000" dirty="0" err="1"/>
              <a:t>Readability</a:t>
            </a:r>
            <a:endParaRPr lang="de-DE" sz="2000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9E5E15C2-F831-0F41-8100-E6CA48D15662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0">
                <a:schemeClr val="accent1"/>
              </a:gs>
              <a:gs pos="34000">
                <a:schemeClr val="accent3"/>
              </a:gs>
              <a:gs pos="33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05706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„End2End“-Test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15089" cy="4248151"/>
          </a:xfrm>
        </p:spPr>
        <p:txBody>
          <a:bodyPr/>
          <a:lstStyle/>
          <a:p>
            <a:r>
              <a:rPr lang="de-DE" sz="2000" b="1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Real Browser(s)</a:t>
            </a:r>
          </a:p>
          <a:p>
            <a:endParaRPr lang="de-DE" sz="2000" b="1" dirty="0"/>
          </a:p>
          <a:p>
            <a:r>
              <a:rPr lang="de-DE" sz="2000" b="1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CI-Runner, Teststages innerhalb der Pipeline (</a:t>
            </a:r>
            <a:r>
              <a:rPr lang="de-DE" sz="2000" dirty="0" err="1"/>
              <a:t>pre-prod</a:t>
            </a:r>
            <a:r>
              <a:rPr lang="de-DE" sz="2000" dirty="0"/>
              <a:t>)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5717E83-B3F2-E148-B60E-53C65DF9F2EF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b="1" kern="0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Cypress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Testcafe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Protractor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Selenium</a:t>
            </a:r>
            <a:r>
              <a:rPr lang="de-DE" sz="2000" dirty="0"/>
              <a:t> (via </a:t>
            </a:r>
            <a:r>
              <a:rPr lang="de-DE" sz="2000" dirty="0" err="1"/>
              <a:t>nightwatch</a:t>
            </a:r>
            <a:r>
              <a:rPr lang="de-DE" sz="2000" dirty="0"/>
              <a:t>, Spock, etc.)</a:t>
            </a:r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9E5E15C2-F831-0F41-8100-E6CA48D15662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0">
                <a:schemeClr val="accent1"/>
              </a:gs>
              <a:gs pos="34000">
                <a:schemeClr val="accent3"/>
              </a:gs>
              <a:gs pos="33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0784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479CDB5-521D-9F45-ABD5-5A4282EDA33E}"/>
              </a:ext>
            </a:extLst>
          </p:cNvPr>
          <p:cNvSpPr/>
          <p:nvPr/>
        </p:nvSpPr>
        <p:spPr>
          <a:xfrm>
            <a:off x="479425" y="1628774"/>
            <a:ext cx="11233150" cy="42481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09F3F-2C6D-E047-90C0-B7296DD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„End2End“-Test mit </a:t>
            </a:r>
            <a:r>
              <a:rPr lang="de-DE" dirty="0" err="1"/>
              <a:t>cypress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C665A2-8D32-844F-A15E-C085FDEFACCD}"/>
              </a:ext>
            </a:extLst>
          </p:cNvPr>
          <p:cNvSpPr/>
          <p:nvPr/>
        </p:nvSpPr>
        <p:spPr>
          <a:xfrm>
            <a:off x="479425" y="1613043"/>
            <a:ext cx="112329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ProductListPage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helpers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describe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productlist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should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show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a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list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products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ProductListPage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bekleidung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herren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/schuhe'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Page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object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wrapper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en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products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en" sz="1400" dirty="0">
                <a:solidFill>
                  <a:srgbClr val="DCDCAA"/>
                </a:solidFill>
                <a:latin typeface="Menlo" panose="020B0609030804020204" pitchFamily="49" charset="0"/>
              </a:rPr>
              <a:t>should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have.length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>
                <a:solidFill>
                  <a:srgbClr val="B5CEA8"/>
                </a:solidFill>
                <a:latin typeface="Menlo" panose="020B0609030804020204" pitchFamily="49" charset="0"/>
              </a:rPr>
              <a:t>30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should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open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the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detail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when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clicking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the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first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item'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ProductListPage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bekleidung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herren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/schuhe'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productThumbnail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products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productThumbnail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en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currentURL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en" sz="1400" dirty="0">
                <a:solidFill>
                  <a:srgbClr val="DCDCAA"/>
                </a:solidFill>
                <a:latin typeface="Menlo" panose="020B0609030804020204" pitchFamily="49" charset="0"/>
              </a:rPr>
              <a:t>should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sz="1400" dirty="0">
                <a:solidFill>
                  <a:srgbClr val="CE9178"/>
                </a:solidFill>
                <a:latin typeface="Menlo" panose="020B0609030804020204" pitchFamily="49" charset="0"/>
              </a:rPr>
              <a:t>'be'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productThumbnail</a:t>
            </a:r>
            <a:r>
              <a:rPr lang="en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getURL</a:t>
            </a:r>
            <a:r>
              <a:rPr lang="en" sz="1400" dirty="0">
                <a:solidFill>
                  <a:srgbClr val="D4D4D4"/>
                </a:solidFill>
                <a:latin typeface="Menlo" panose="020B0609030804020204" pitchFamily="49" charset="0"/>
              </a:rPr>
              <a:t>());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DD5E1D23-CA29-2D49-B1AA-9E07DF086CC1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0">
                <a:schemeClr val="accent1"/>
              </a:gs>
              <a:gs pos="34000">
                <a:schemeClr val="accent3"/>
              </a:gs>
              <a:gs pos="33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04148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479CDB5-521D-9F45-ABD5-5A4282EDA33E}"/>
              </a:ext>
            </a:extLst>
          </p:cNvPr>
          <p:cNvSpPr/>
          <p:nvPr/>
        </p:nvSpPr>
        <p:spPr>
          <a:xfrm>
            <a:off x="479425" y="1628774"/>
            <a:ext cx="11233150" cy="42481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09F3F-2C6D-E047-90C0-B7296DD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„End2End“-Test mit </a:t>
            </a:r>
            <a:r>
              <a:rPr lang="de-DE" dirty="0" err="1"/>
              <a:t>cypress</a:t>
            </a:r>
            <a:r>
              <a:rPr lang="de-DE" dirty="0"/>
              <a:t> (Page Objects)</a:t>
            </a: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DD5E1D23-CA29-2D49-B1AA-9E07DF086CC1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gradFill>
            <a:gsLst>
              <a:gs pos="0">
                <a:schemeClr val="accent1"/>
              </a:gs>
              <a:gs pos="34000">
                <a:schemeClr val="accent3"/>
              </a:gs>
              <a:gs pos="33000">
                <a:schemeClr val="accent1"/>
              </a:gs>
            </a:gsLst>
            <a:lin ang="5400000" scaled="1"/>
          </a:gradFill>
          <a:ln w="88900">
            <a:solidFill>
              <a:schemeClr val="accent4">
                <a:lumMod val="20000"/>
                <a:lumOff val="80000"/>
              </a:schemeClr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F375B3-35D8-A14F-8452-2C5750EC40CE}"/>
              </a:ext>
            </a:extLst>
          </p:cNvPr>
          <p:cNvSpPr/>
          <p:nvPr/>
        </p:nvSpPr>
        <p:spPr>
          <a:xfrm>
            <a:off x="479425" y="1613043"/>
            <a:ext cx="1123298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ProductThumbnail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cy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`[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-test-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product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="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"] [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-test-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product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-link]`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myUrl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ProductListPage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EC9B0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products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nodes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cy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'[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-test-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productlist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]'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children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ProductThumbnail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fromNodeList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nodes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A5893C1-F136-CF4D-B68B-3C7E8B3F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60" y="882650"/>
            <a:ext cx="4673600" cy="5092700"/>
          </a:xfrm>
          <a:prstGeom prst="rect">
            <a:avLst/>
          </a:prstGeom>
        </p:spPr>
      </p:pic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9C3135C4-8DDD-F342-8914-832F64BE2C0D}"/>
              </a:ext>
            </a:extLst>
          </p:cNvPr>
          <p:cNvSpPr/>
          <p:nvPr/>
        </p:nvSpPr>
        <p:spPr>
          <a:xfrm>
            <a:off x="971816" y="1216807"/>
            <a:ext cx="2814960" cy="1709273"/>
          </a:xfrm>
          <a:prstGeom prst="wedgeRoundRectCallout">
            <a:avLst>
              <a:gd name="adj1" fmla="val 68612"/>
              <a:gd name="adj2" fmla="val 34300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CUSTOMERS CAN‘T ADD PRODUCTS TO THEIR CART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! WE ARE LOSING MONEYYY!!!!!</a:t>
            </a:r>
            <a:endParaRPr lang="de-DE" sz="1800" b="0" dirty="0">
              <a:solidFill>
                <a:schemeClr val="accent6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93D44C40-2C32-E543-B7E5-16CD0BFE05D7}"/>
              </a:ext>
            </a:extLst>
          </p:cNvPr>
          <p:cNvSpPr/>
          <p:nvPr/>
        </p:nvSpPr>
        <p:spPr>
          <a:xfrm>
            <a:off x="8566694" y="2926080"/>
            <a:ext cx="2814960" cy="1974962"/>
          </a:xfrm>
          <a:prstGeom prst="wedgeRoundRectCallout">
            <a:avLst>
              <a:gd name="adj1" fmla="val -67818"/>
              <a:gd name="adj2" fmla="val 15779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Not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my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fault. Online-Marketing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deployed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broken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Javascript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through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3rd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party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A/B-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Testing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tool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…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00C23C-4BF9-4F42-A0B5-D351635474D5}"/>
              </a:ext>
            </a:extLst>
          </p:cNvPr>
          <p:cNvSpPr/>
          <p:nvPr/>
        </p:nvSpPr>
        <p:spPr>
          <a:xfrm>
            <a:off x="7132320" y="607461"/>
            <a:ext cx="4249334" cy="966652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„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When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realize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badly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need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b="1" i="1" dirty="0">
                <a:solidFill>
                  <a:schemeClr val="bg2"/>
                </a:solidFill>
                <a:sym typeface="Helvetica Neue Medium"/>
              </a:rPr>
              <a:t>Customer Journey</a:t>
            </a:r>
            <a:r>
              <a:rPr lang="de-DE" sz="1800" b="1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Tests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…“</a:t>
            </a:r>
          </a:p>
        </p:txBody>
      </p:sp>
    </p:spTree>
    <p:extLst>
      <p:ext uri="{BB962C8B-B14F-4D97-AF65-F5344CB8AC3E}">
        <p14:creationId xmlns:p14="http://schemas.microsoft.com/office/powerpoint/2010/main" val="328530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>
            <a:extLst>
              <a:ext uri="{FF2B5EF4-FFF2-40B4-BE49-F238E27FC236}">
                <a16:creationId xmlns:a16="http://schemas.microsoft.com/office/drawing/2014/main" id="{9C79DCBD-664D-9B42-AA5C-7C3C53C09EAB}"/>
              </a:ext>
            </a:extLst>
          </p:cNvPr>
          <p:cNvSpPr txBox="1">
            <a:spLocks/>
          </p:cNvSpPr>
          <p:nvPr/>
        </p:nvSpPr>
        <p:spPr bwMode="auto">
          <a:xfrm>
            <a:off x="479424" y="1634490"/>
            <a:ext cx="10973435" cy="424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1" i="0">
                <a:solidFill>
                  <a:srgbClr val="1A171B"/>
                </a:solidFill>
                <a:latin typeface="Breuninger Bold" pitchFamily="2" charset="0"/>
                <a:ea typeface="Breuninger Bold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kern="0" dirty="0"/>
              <a:t>A </a:t>
            </a:r>
            <a:r>
              <a:rPr lang="de-DE" sz="2000" kern="0" dirty="0" err="1"/>
              <a:t>few</a:t>
            </a:r>
            <a:r>
              <a:rPr lang="de-DE" sz="2000" kern="0" dirty="0"/>
              <a:t> </a:t>
            </a:r>
            <a:r>
              <a:rPr lang="de-DE" sz="2000" kern="0" dirty="0" err="1"/>
              <a:t>words</a:t>
            </a:r>
            <a:r>
              <a:rPr lang="de-DE" sz="2000" kern="0" dirty="0"/>
              <a:t> </a:t>
            </a:r>
            <a:r>
              <a:rPr lang="de-DE" sz="2000" kern="0" dirty="0" err="1"/>
              <a:t>about</a:t>
            </a:r>
            <a:r>
              <a:rPr lang="de-DE" sz="2000" kern="0" dirty="0"/>
              <a:t> </a:t>
            </a:r>
            <a:r>
              <a:rPr lang="de-DE" sz="2000" kern="0" dirty="0" err="1"/>
              <a:t>me</a:t>
            </a:r>
            <a:endParaRPr lang="de-DE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/>
              <a:t>Rico Pfaus [</a:t>
            </a:r>
            <a:r>
              <a:rPr lang="de-DE" sz="2000" b="0" kern="0" dirty="0">
                <a:hlinkClick r:id="rId2"/>
              </a:rPr>
              <a:t>https://github.com/ryx</a:t>
            </a:r>
            <a:r>
              <a:rPr lang="de-DE" sz="2000" b="0" kern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/>
              <a:t>Frontend </a:t>
            </a:r>
            <a:r>
              <a:rPr lang="de-DE" sz="2000" b="0" kern="0" dirty="0" err="1"/>
              <a:t>Architect</a:t>
            </a:r>
            <a:r>
              <a:rPr lang="de-DE" sz="2000" b="0" kern="0" dirty="0"/>
              <a:t> at HBC Europe (GALERIA Kaufhof) </a:t>
            </a:r>
            <a:r>
              <a:rPr lang="de-DE" sz="2000" b="0" kern="0" dirty="0" err="1"/>
              <a:t>for</a:t>
            </a:r>
            <a:r>
              <a:rPr lang="de-DE" sz="2000" b="0" kern="0" dirty="0"/>
              <a:t> </a:t>
            </a:r>
            <a:r>
              <a:rPr lang="de-DE" sz="2000" b="0" kern="0" dirty="0" err="1"/>
              <a:t>the</a:t>
            </a:r>
            <a:r>
              <a:rPr lang="de-DE" sz="2000" b="0" kern="0" dirty="0"/>
              <a:t> </a:t>
            </a:r>
            <a:r>
              <a:rPr lang="de-DE" sz="2000" b="0" kern="0" dirty="0" err="1"/>
              <a:t>past</a:t>
            </a:r>
            <a:r>
              <a:rPr lang="de-DE" sz="2000" b="0" kern="0" dirty="0"/>
              <a:t> </a:t>
            </a:r>
            <a:r>
              <a:rPr lang="de-DE" sz="2000" b="0" kern="0" dirty="0" err="1"/>
              <a:t>five</a:t>
            </a:r>
            <a:r>
              <a:rPr lang="de-DE" sz="2000" b="0" kern="0" dirty="0"/>
              <a:t> </a:t>
            </a:r>
            <a:r>
              <a:rPr lang="de-DE" sz="2000" b="0" kern="0" dirty="0" err="1"/>
              <a:t>years</a:t>
            </a:r>
            <a:endParaRPr lang="de-DE" sz="2000" b="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 err="1"/>
              <a:t>Spent</a:t>
            </a:r>
            <a:r>
              <a:rPr lang="de-DE" sz="2000" b="0" kern="0" dirty="0"/>
              <a:t> </a:t>
            </a:r>
            <a:r>
              <a:rPr lang="de-DE" sz="2000" b="0" kern="0" dirty="0" err="1"/>
              <a:t>almost</a:t>
            </a:r>
            <a:r>
              <a:rPr lang="de-DE" sz="2000" b="0" kern="0" dirty="0"/>
              <a:t> 20 </a:t>
            </a:r>
            <a:r>
              <a:rPr lang="de-DE" sz="2000" b="0" kern="0" dirty="0" err="1"/>
              <a:t>years</a:t>
            </a:r>
            <a:r>
              <a:rPr lang="de-DE" sz="2000" b="0" kern="0" dirty="0"/>
              <a:t> </a:t>
            </a:r>
            <a:r>
              <a:rPr lang="de-DE" sz="2000" b="0" kern="0" dirty="0" err="1"/>
              <a:t>developing</a:t>
            </a:r>
            <a:r>
              <a:rPr lang="de-DE" sz="2000" b="0" kern="0" dirty="0"/>
              <a:t> </a:t>
            </a:r>
            <a:r>
              <a:rPr lang="de-DE" sz="2000" b="0" kern="0" dirty="0" err="1"/>
              <a:t>things</a:t>
            </a:r>
            <a:r>
              <a:rPr lang="de-DE" sz="2000" b="0" kern="0" dirty="0"/>
              <a:t> </a:t>
            </a:r>
            <a:r>
              <a:rPr lang="de-DE" sz="2000" b="0" kern="0" dirty="0" err="1"/>
              <a:t>for</a:t>
            </a:r>
            <a:r>
              <a:rPr lang="de-DE" sz="2000" b="0" kern="0" dirty="0"/>
              <a:t> </a:t>
            </a:r>
            <a:r>
              <a:rPr lang="de-DE" sz="2000" b="0" kern="0" dirty="0" err="1"/>
              <a:t>the</a:t>
            </a:r>
            <a:r>
              <a:rPr lang="de-DE" sz="2000" b="0" kern="0" dirty="0"/>
              <a:t> web (</a:t>
            </a:r>
            <a:r>
              <a:rPr lang="de-DE" sz="2000" b="0" kern="0" dirty="0" err="1"/>
              <a:t>frontend</a:t>
            </a:r>
            <a:r>
              <a:rPr lang="de-DE" sz="2000" b="0" kern="0" dirty="0"/>
              <a:t>, backend, happy 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 err="1"/>
              <a:t>Joined</a:t>
            </a:r>
            <a:r>
              <a:rPr lang="de-DE" sz="2000" b="0" kern="0" dirty="0"/>
              <a:t> Breuninger in </a:t>
            </a:r>
            <a:r>
              <a:rPr lang="de-DE" sz="2000" b="0" kern="0" dirty="0" err="1"/>
              <a:t>January</a:t>
            </a:r>
            <a:r>
              <a:rPr lang="de-DE" sz="2000" b="0" kern="0" dirty="0"/>
              <a:t>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kern="0" dirty="0"/>
              <a:t>Tech Lead </a:t>
            </a:r>
            <a:r>
              <a:rPr lang="de-DE" sz="2000" b="0" kern="0" dirty="0" err="1"/>
              <a:t>for</a:t>
            </a:r>
            <a:r>
              <a:rPr lang="de-DE" sz="2000" b="0" kern="0" dirty="0"/>
              <a:t> </a:t>
            </a:r>
            <a:r>
              <a:rPr lang="de-DE" sz="2000" b="0" kern="0" dirty="0" err="1"/>
              <a:t>the</a:t>
            </a:r>
            <a:r>
              <a:rPr lang="de-DE" sz="2000" b="0" kern="0" dirty="0"/>
              <a:t> </a:t>
            </a:r>
            <a:r>
              <a:rPr lang="de-DE" sz="2000" b="0" kern="0" dirty="0" err="1"/>
              <a:t>new</a:t>
            </a:r>
            <a:r>
              <a:rPr lang="de-DE" sz="2000" b="0" kern="0" dirty="0"/>
              <a:t> Düsseldorf Office </a:t>
            </a:r>
            <a:r>
              <a:rPr lang="de-DE" sz="2000" b="0" kern="0" dirty="0" err="1"/>
              <a:t>of</a:t>
            </a:r>
            <a:r>
              <a:rPr lang="de-DE" sz="2000" b="0" kern="0" dirty="0"/>
              <a:t> Breuninger DPM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kern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EA8116-560D-E741-9D03-487AE451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9932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„Customer Journey“-Test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628775"/>
            <a:ext cx="4618356" cy="4248151"/>
          </a:xfrm>
        </p:spPr>
        <p:txBody>
          <a:bodyPr/>
          <a:lstStyle/>
          <a:p>
            <a:r>
              <a:rPr lang="de-DE" sz="2000" b="1" dirty="0"/>
              <a:t>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Testet eine (domänenübergreifende) fachliche Journey, z.B. eine Login-Strecke oder einen </a:t>
            </a:r>
            <a:r>
              <a:rPr lang="de-DE" sz="2000" dirty="0" err="1"/>
              <a:t>Conversion-Funnel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Letzter Schritt in der Pipeline oder auch intervallweise Ausführung außerhalb der </a:t>
            </a:r>
            <a:r>
              <a:rPr lang="de-DE" sz="2000" dirty="0" err="1"/>
              <a:t>Deployment</a:t>
            </a:r>
            <a:r>
              <a:rPr lang="de-DE" sz="2000" dirty="0"/>
              <a:t>-Pipeline möglich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BA0506E-59AB-6F4F-BF2B-6EC3134A3E1B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„Sicherheitsnetz und doppelter Boden“ für Fehler, die sonst unerkannt bleiben würden und erst beim User auffallen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Eigentlich eher eine Art Monitoring (</a:t>
            </a:r>
            <a:r>
              <a:rPr lang="de-DE" sz="2000" dirty="0" err="1"/>
              <a:t>a.k.a</a:t>
            </a:r>
            <a:r>
              <a:rPr lang="de-DE" sz="2000" dirty="0"/>
              <a:t>. „User Experience Monitoring“)</a:t>
            </a: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03B7A975-3AF6-2848-9FC7-5E70F0D69014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0793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„Customer Journey“-Test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628775"/>
            <a:ext cx="4618356" cy="4248151"/>
          </a:xfrm>
        </p:spPr>
        <p:txBody>
          <a:bodyPr/>
          <a:lstStyle/>
          <a:p>
            <a:r>
              <a:rPr lang="de-DE" sz="2000" b="1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Pipeline (</a:t>
            </a:r>
            <a:r>
              <a:rPr lang="de-DE" sz="2000" dirty="0" err="1"/>
              <a:t>Pre</a:t>
            </a:r>
            <a:r>
              <a:rPr lang="de-DE" sz="2000" dirty="0"/>
              <a:t>-</a:t>
            </a:r>
            <a:r>
              <a:rPr lang="de-DE" sz="2000" dirty="0" err="1"/>
              <a:t>Production</a:t>
            </a:r>
            <a:r>
              <a:rPr lang="de-DE" sz="2000" dirty="0"/>
              <a:t>-Stage)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Inkrementell als externer Job (</a:t>
            </a:r>
            <a:r>
              <a:rPr lang="de-DE" sz="2000" dirty="0" err="1"/>
              <a:t>Cron</a:t>
            </a:r>
            <a:r>
              <a:rPr lang="de-DE" sz="2000" dirty="0"/>
              <a:t>, Jenkins, ...) -&gt; dann eher Monitoring</a:t>
            </a:r>
          </a:p>
          <a:p>
            <a:endParaRPr lang="de-DE" sz="2000" b="1" dirty="0"/>
          </a:p>
          <a:p>
            <a:r>
              <a:rPr lang="de-DE" sz="2000" b="1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Hängt von Tool</a:t>
            </a:r>
          </a:p>
          <a:p>
            <a:endParaRPr lang="de-DE" sz="200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BA0506E-59AB-6F4F-BF2B-6EC3134A3E1B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b="1" kern="0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Im Grunde möglich mit jedem Tool, von </a:t>
            </a:r>
            <a:r>
              <a:rPr lang="de-DE" sz="2000" dirty="0" err="1"/>
              <a:t>curl</a:t>
            </a:r>
            <a:r>
              <a:rPr lang="de-DE" sz="2000" dirty="0"/>
              <a:t> bis </a:t>
            </a:r>
            <a:r>
              <a:rPr lang="de-DE" sz="2000" dirty="0" err="1"/>
              <a:t>Selenium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Tools wie </a:t>
            </a:r>
            <a:r>
              <a:rPr lang="de-DE" sz="2000" dirty="0" err="1"/>
              <a:t>Cypress</a:t>
            </a:r>
            <a:r>
              <a:rPr lang="de-DE" sz="2000" dirty="0"/>
              <a:t>, </a:t>
            </a:r>
            <a:r>
              <a:rPr lang="de-DE" sz="2000" dirty="0" err="1"/>
              <a:t>Testcafe</a:t>
            </a:r>
            <a:r>
              <a:rPr lang="de-DE" sz="2000" dirty="0"/>
              <a:t> sehr gut geeignet, da kompakt und all-in-</a:t>
            </a:r>
            <a:r>
              <a:rPr lang="de-DE" sz="2000" dirty="0" err="1"/>
              <a:t>one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Oder ganz neu: </a:t>
            </a:r>
            <a:r>
              <a:rPr lang="de-DE" sz="2000" dirty="0" err="1"/>
              <a:t>datadog</a:t>
            </a:r>
            <a:r>
              <a:rPr lang="de-DE" sz="2000" dirty="0"/>
              <a:t> Browsertests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kern="0" dirty="0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03B7A975-3AF6-2848-9FC7-5E70F0D69014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970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479CDB5-521D-9F45-ABD5-5A4282EDA33E}"/>
              </a:ext>
            </a:extLst>
          </p:cNvPr>
          <p:cNvSpPr/>
          <p:nvPr/>
        </p:nvSpPr>
        <p:spPr>
          <a:xfrm>
            <a:off x="479425" y="1628774"/>
            <a:ext cx="11233150" cy="424815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2700">
            <a:solidFill>
              <a:schemeClr val="tx2">
                <a:lumMod val="90000"/>
                <a:lumOff val="10000"/>
              </a:schemeClr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B09F3F-2C6D-E047-90C0-B7296DDB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„Customer Journey“-Test mit </a:t>
            </a:r>
            <a:r>
              <a:rPr lang="de-DE" dirty="0" err="1"/>
              <a:t>cypress</a:t>
            </a:r>
            <a:r>
              <a:rPr lang="de-DE" dirty="0"/>
              <a:t> (Page Objects)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F375B3-35D8-A14F-8452-2C5750EC40CE}"/>
              </a:ext>
            </a:extLst>
          </p:cNvPr>
          <p:cNvSpPr/>
          <p:nvPr/>
        </p:nvSpPr>
        <p:spPr>
          <a:xfrm>
            <a:off x="479425" y="1613043"/>
            <a:ext cx="1123298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helpers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describe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search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journey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should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offer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a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working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searchfield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EC9B0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header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searchField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header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searchField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searchFieldButton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header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searchFieldButton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searchField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type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hemd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pink‘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searchFieldButton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page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getCurrentURL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should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be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search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...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header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searchfield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searchField2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text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should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be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hemd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pink‘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9C895117-423F-9B4A-BBB7-ABED3089C504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0746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2BC74A-6F4D-EB43-A903-AD272C66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05" y="607461"/>
            <a:ext cx="8860971" cy="5538107"/>
          </a:xfrm>
          <a:prstGeom prst="rect">
            <a:avLst/>
          </a:prstGeom>
        </p:spPr>
      </p:pic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9C3135C4-8DDD-F342-8914-832F64BE2C0D}"/>
              </a:ext>
            </a:extLst>
          </p:cNvPr>
          <p:cNvSpPr/>
          <p:nvPr/>
        </p:nvSpPr>
        <p:spPr>
          <a:xfrm>
            <a:off x="971816" y="1216807"/>
            <a:ext cx="2814960" cy="1709273"/>
          </a:xfrm>
          <a:prstGeom prst="wedgeRoundRectCallout">
            <a:avLst>
              <a:gd name="adj1" fmla="val -53434"/>
              <a:gd name="adj2" fmla="val -102498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dirty="0">
                <a:solidFill>
                  <a:schemeClr val="accent6"/>
                </a:solidFill>
                <a:sym typeface="Helvetica Neue Medium"/>
              </a:rPr>
              <a:t>All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tests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are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 </a:t>
            </a:r>
            <a:r>
              <a:rPr lang="de-DE" dirty="0" err="1">
                <a:solidFill>
                  <a:schemeClr val="accent6"/>
                </a:solidFill>
                <a:sym typeface="Helvetica Neue Medium"/>
              </a:rPr>
              <a:t>green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, but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the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CR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went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down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by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50%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when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compared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to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yesterday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!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What‘s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going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on???</a:t>
            </a:r>
          </a:p>
        </p:txBody>
      </p:sp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93D44C40-2C32-E543-B7E5-16CD0BFE05D7}"/>
              </a:ext>
            </a:extLst>
          </p:cNvPr>
          <p:cNvSpPr/>
          <p:nvPr/>
        </p:nvSpPr>
        <p:spPr>
          <a:xfrm>
            <a:off x="8684259" y="3866606"/>
            <a:ext cx="2814960" cy="1974962"/>
          </a:xfrm>
          <a:prstGeom prst="wedgeRoundRectCallout">
            <a:avLst>
              <a:gd name="adj1" fmla="val -69674"/>
              <a:gd name="adj2" fmla="val -41765"/>
              <a:gd name="adj3" fmla="val 16667"/>
            </a:avLst>
          </a:prstGeom>
          <a:solidFill>
            <a:schemeClr val="bg1"/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Go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ask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dirty="0">
                <a:solidFill>
                  <a:schemeClr val="accent6"/>
                </a:solidFill>
                <a:sym typeface="Helvetica Neue Medium"/>
              </a:rPr>
              <a:t>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eam Kevin.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They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added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some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new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thumbnail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component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yesterday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.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Maybe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it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lacks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 proper </a:t>
            </a:r>
            <a:r>
              <a:rPr lang="de-DE" sz="1800" b="0" dirty="0" err="1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lazyloading</a:t>
            </a:r>
            <a:r>
              <a:rPr lang="de-DE" sz="18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00C23C-4BF9-4F42-A0B5-D351635474D5}"/>
              </a:ext>
            </a:extLst>
          </p:cNvPr>
          <p:cNvSpPr/>
          <p:nvPr/>
        </p:nvSpPr>
        <p:spPr>
          <a:xfrm>
            <a:off x="7249885" y="229106"/>
            <a:ext cx="4249334" cy="966652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pPr algn="ctr"/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„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When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realize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you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are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i="1" dirty="0" err="1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missing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b="1" i="1" dirty="0" err="1">
                <a:solidFill>
                  <a:schemeClr val="bg2"/>
                </a:solidFill>
                <a:sym typeface="Helvetica Neue Medium"/>
              </a:rPr>
              <a:t>Synthetic</a:t>
            </a:r>
            <a:r>
              <a:rPr lang="de-DE" b="1" i="1" dirty="0">
                <a:solidFill>
                  <a:schemeClr val="bg2"/>
                </a:solidFill>
                <a:sym typeface="Helvetica Neue Medium"/>
              </a:rPr>
              <a:t> Performance</a:t>
            </a:r>
            <a:r>
              <a:rPr lang="de-DE" sz="1800" b="1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Tests</a:t>
            </a:r>
            <a:r>
              <a:rPr lang="de-DE" sz="1800" b="0" i="1" dirty="0">
                <a:solidFill>
                  <a:schemeClr val="bg2"/>
                </a:solidFill>
                <a:latin typeface="+mn-lt"/>
                <a:ea typeface="+mn-ea"/>
                <a:cs typeface="+mn-cs"/>
                <a:sym typeface="Helvetica Neue Medium"/>
              </a:rPr>
              <a:t> …“</a:t>
            </a:r>
          </a:p>
        </p:txBody>
      </p:sp>
    </p:spTree>
    <p:extLst>
      <p:ext uri="{BB962C8B-B14F-4D97-AF65-F5344CB8AC3E}">
        <p14:creationId xmlns:p14="http://schemas.microsoft.com/office/powerpoint/2010/main" val="725974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Synthetische Performance-Tests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18355" cy="4248151"/>
          </a:xfrm>
        </p:spPr>
        <p:txBody>
          <a:bodyPr/>
          <a:lstStyle/>
          <a:p>
            <a:r>
              <a:rPr lang="de-DE" sz="2000" b="1" dirty="0"/>
              <a:t>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Rendert Website in echten Browsern, um Veränderungen und „Wasserfall“ zu erfassen und vergleichbar zu machen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Protokolliert Ergebnisse von periodischer Testausführung und stellt diese grafisch oder als KPIs zur Verfügung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EDAE2E9-1BCD-FB44-B5EE-BEB103927FFA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873360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Macht Veränderungen u.a. an </a:t>
            </a:r>
            <a:r>
              <a:rPr lang="de-DE" sz="2000" dirty="0" err="1"/>
              <a:t>Render</a:t>
            </a:r>
            <a:r>
              <a:rPr lang="de-DE" sz="2000" dirty="0"/>
              <a:t>-/Ladezeiten und Dateivolumen erkennbar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Performance-Budgets als Mittel zur Durchsetzung und Kontrolle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Streng genommen eigentlich eher Monitoring als </a:t>
            </a:r>
            <a:r>
              <a:rPr lang="de-DE" sz="2000" dirty="0" err="1"/>
              <a:t>Testing</a:t>
            </a:r>
            <a:endParaRPr lang="de-DE" sz="2000" dirty="0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F0B6227E-4FB2-B647-9408-34B42E455455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05347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Synthetische Performance-Tests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18355" cy="4248151"/>
          </a:xfrm>
        </p:spPr>
        <p:txBody>
          <a:bodyPr/>
          <a:lstStyle/>
          <a:p>
            <a:r>
              <a:rPr lang="de-DE" sz="2000" b="1" dirty="0"/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Inkrementell als externer Job (</a:t>
            </a:r>
            <a:r>
              <a:rPr lang="de-DE" sz="2000" dirty="0" err="1"/>
              <a:t>Cron</a:t>
            </a:r>
            <a:r>
              <a:rPr lang="de-DE" sz="2000" dirty="0"/>
              <a:t>, Jenkins,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Auch möglich als </a:t>
            </a:r>
            <a:r>
              <a:rPr lang="de-DE" sz="2000" dirty="0" err="1"/>
              <a:t>Build-Step</a:t>
            </a:r>
            <a:r>
              <a:rPr lang="de-DE" sz="2000" dirty="0"/>
              <a:t> oder innerhalb der CI (privater Runner für WPT empfohlen)</a:t>
            </a:r>
          </a:p>
          <a:p>
            <a:endParaRPr lang="de-DE" sz="2000" b="1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EDAE2E9-1BCD-FB44-B5EE-BEB103927FFA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r>
              <a:rPr lang="de-DE" sz="2000" b="1" kern="0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kern="0" dirty="0"/>
              <a:t>Hängt von Tool ab</a:t>
            </a:r>
          </a:p>
          <a:p>
            <a:endParaRPr lang="de-DE" sz="2000" kern="0" dirty="0"/>
          </a:p>
          <a:p>
            <a:r>
              <a:rPr lang="de-DE" sz="2000" b="1" kern="0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Webpagetest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Lighthouse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Speedcurve</a:t>
            </a:r>
            <a:r>
              <a:rPr lang="de-DE" sz="2000" dirty="0"/>
              <a:t> (kostenpflichtiges SaaS-Frontend für WPT)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kern="0" dirty="0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F0B6227E-4FB2-B647-9408-34B42E455455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9107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B504B60B-6CF0-C54E-857E-C7C2AAFE12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73" b="973"/>
          <a:stretch>
            <a:fillRect/>
          </a:stretch>
        </p:blipFill>
        <p:spPr>
          <a:xfrm>
            <a:off x="479424" y="1596654"/>
            <a:ext cx="11105715" cy="428163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926C8EB-37FE-5F42-9176-6DCC6087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Synthetische Tests mit WPT (</a:t>
            </a:r>
            <a:r>
              <a:rPr lang="de-DE" dirty="0" err="1"/>
              <a:t>Speedcurve</a:t>
            </a:r>
            <a:r>
              <a:rPr lang="de-DE" dirty="0"/>
              <a:t>)</a:t>
            </a:r>
          </a:p>
        </p:txBody>
      </p:sp>
      <p:sp>
        <p:nvSpPr>
          <p:cNvPr id="11" name="Untertitel 3">
            <a:extLst>
              <a:ext uri="{FF2B5EF4-FFF2-40B4-BE49-F238E27FC236}">
                <a16:creationId xmlns:a16="http://schemas.microsoft.com/office/drawing/2014/main" id="{3306A33A-5EDE-2243-A44E-75C470F89D31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479587" y="1136865"/>
            <a:ext cx="9719292" cy="327940"/>
          </a:xfrm>
        </p:spPr>
        <p:txBody>
          <a:bodyPr/>
          <a:lstStyle/>
          <a:p>
            <a:r>
              <a:rPr lang="de-DE" dirty="0"/>
              <a:t>Dauer bis zum Beginn des Renderings je </a:t>
            </a:r>
            <a:r>
              <a:rPr lang="de-DE" dirty="0" err="1"/>
              <a:t>Zieldevice</a:t>
            </a:r>
            <a:endParaRPr lang="de-DE" dirty="0"/>
          </a:p>
          <a:p>
            <a:endParaRPr lang="de-DE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E673EDAE-DD50-094E-B74D-9450D70766F6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1294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B504B60B-6CF0-C54E-857E-C7C2AAFE12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73" b="973"/>
          <a:stretch>
            <a:fillRect/>
          </a:stretch>
        </p:blipFill>
        <p:spPr>
          <a:xfrm>
            <a:off x="479425" y="1622425"/>
            <a:ext cx="10847388" cy="42545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926C8EB-37FE-5F42-9176-6DCC6087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Synthetische Tests mit WPT (</a:t>
            </a:r>
            <a:r>
              <a:rPr lang="de-DE" dirty="0" err="1"/>
              <a:t>Speedcurve</a:t>
            </a:r>
            <a:r>
              <a:rPr lang="de-DE" dirty="0"/>
              <a:t>)</a:t>
            </a:r>
          </a:p>
        </p:txBody>
      </p:sp>
      <p:sp>
        <p:nvSpPr>
          <p:cNvPr id="11" name="Untertitel 3">
            <a:extLst>
              <a:ext uri="{FF2B5EF4-FFF2-40B4-BE49-F238E27FC236}">
                <a16:creationId xmlns:a16="http://schemas.microsoft.com/office/drawing/2014/main" id="{3306A33A-5EDE-2243-A44E-75C470F89D31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479587" y="1136865"/>
            <a:ext cx="9719292" cy="327940"/>
          </a:xfrm>
        </p:spPr>
        <p:txBody>
          <a:bodyPr/>
          <a:lstStyle/>
          <a:p>
            <a:r>
              <a:rPr lang="de-DE" dirty="0"/>
              <a:t>Ausführungszeiten der verschiedenen </a:t>
            </a:r>
            <a:r>
              <a:rPr lang="de-DE" dirty="0" err="1"/>
              <a:t>Javascript</a:t>
            </a:r>
            <a:r>
              <a:rPr lang="de-DE" dirty="0"/>
              <a:t>-Messpunkte</a:t>
            </a:r>
          </a:p>
          <a:p>
            <a:endParaRPr lang="de-DE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E673EDAE-DD50-094E-B74D-9450D70766F6}"/>
              </a:ext>
            </a:extLst>
          </p:cNvPr>
          <p:cNvSpPr/>
          <p:nvPr/>
        </p:nvSpPr>
        <p:spPr>
          <a:xfrm>
            <a:off x="10421482" y="620663"/>
            <a:ext cx="866467" cy="620147"/>
          </a:xfrm>
          <a:prstGeom prst="triangle">
            <a:avLst>
              <a:gd name="adj" fmla="val 48361"/>
            </a:avLst>
          </a:prstGeom>
          <a:solidFill>
            <a:schemeClr val="accent3"/>
          </a:solidFill>
          <a:ln w="88900">
            <a:solidFill>
              <a:schemeClr val="accent1"/>
            </a:solidFill>
            <a:miter lim="400000"/>
          </a:ln>
          <a:effectLst>
            <a:softEdge rad="0"/>
          </a:effectLst>
        </p:spPr>
        <p:txBody>
          <a:bodyPr wrap="square" lIns="0" tIns="0" rIns="0" bIns="0" rtlCol="0" anchor="ctr"/>
          <a:lstStyle/>
          <a:p>
            <a:pPr algn="ctr"/>
            <a:endParaRPr lang="de-DE" sz="1800" b="0" dirty="0">
              <a:solidFill>
                <a:schemeClr val="bg2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1683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526A9-DF9D-E94C-BF4B-CF0FB8564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Also gut - welche Zwiebel?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3B5A11-DB1B-6449-9F18-C014BE47A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Monitoring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067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ieck 7">
            <a:extLst>
              <a:ext uri="{FF2B5EF4-FFF2-40B4-BE49-F238E27FC236}">
                <a16:creationId xmlns:a16="http://schemas.microsoft.com/office/drawing/2014/main" id="{BB906D1A-1136-674E-89CB-5042DAF2C313}"/>
              </a:ext>
            </a:extLst>
          </p:cNvPr>
          <p:cNvSpPr/>
          <p:nvPr/>
        </p:nvSpPr>
        <p:spPr>
          <a:xfrm>
            <a:off x="5462931" y="1352550"/>
            <a:ext cx="5818480" cy="3699510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7ADC0D-59AC-E04F-9178-E3F2979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Testpyramide im Zwiebelkleid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FA8E-F2B2-FE4F-8620-5EE16E4EE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1628775"/>
            <a:ext cx="4618355" cy="42481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„Experience Monitoring“ prüft übergeordnete (domänen-agnostische) Konsistenz und allgemeine Nutzbarkeit aus Benutzersicht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Klassische Pyramide wird ergänzt durch eine äußere, nachgelagerte Ebene, die periodisch Tests ausführt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6FC9250-5F8F-6B42-9F5D-C93B4C0B9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238482"/>
              </p:ext>
            </p:extLst>
          </p:nvPr>
        </p:nvGraphicFramePr>
        <p:xfrm>
          <a:off x="5577840" y="1764030"/>
          <a:ext cx="5120640" cy="3013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66E569EA-3ACB-FA4B-9774-F118D8EC0086}"/>
              </a:ext>
            </a:extLst>
          </p:cNvPr>
          <p:cNvCxnSpPr/>
          <p:nvPr/>
        </p:nvCxnSpPr>
        <p:spPr>
          <a:xfrm>
            <a:off x="6675120" y="3925389"/>
            <a:ext cx="3577590" cy="0"/>
          </a:xfrm>
          <a:prstGeom prst="line">
            <a:avLst/>
          </a:prstGeom>
          <a:ln w="38100" cap="flat">
            <a:prstDash val="sysDot"/>
            <a:miter lim="800000"/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774605A-0104-3348-B7FF-5E1326C76FFF}"/>
              </a:ext>
            </a:extLst>
          </p:cNvPr>
          <p:cNvCxnSpPr>
            <a:cxnSpLocks/>
          </p:cNvCxnSpPr>
          <p:nvPr/>
        </p:nvCxnSpPr>
        <p:spPr>
          <a:xfrm>
            <a:off x="7444740" y="2707821"/>
            <a:ext cx="1802130" cy="0"/>
          </a:xfrm>
          <a:prstGeom prst="line">
            <a:avLst/>
          </a:prstGeom>
          <a:ln w="38100" cap="flat">
            <a:prstDash val="sysDot"/>
            <a:miter lim="800000"/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7F06B1-ABFE-A549-9307-14CB898CD5E5}"/>
              </a:ext>
            </a:extLst>
          </p:cNvPr>
          <p:cNvSpPr/>
          <p:nvPr/>
        </p:nvSpPr>
        <p:spPr>
          <a:xfrm>
            <a:off x="7579113" y="4869181"/>
            <a:ext cx="2988738" cy="636269"/>
          </a:xfrm>
          <a:prstGeom prst="round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6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sz="1400" b="0" dirty="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 Neue Medium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77241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0EF7-16B7-B84E-862E-B037765599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Breuninger Extra Bold"/>
                <a:cs typeface="Arial"/>
              </a:rPr>
              <a:t>Wie? Was? Testen?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F38E0-26EF-3A4A-9007-A3D01FACA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„Das bezahlt uns doch keiner!“</a:t>
            </a:r>
          </a:p>
        </p:txBody>
      </p:sp>
    </p:spTree>
    <p:extLst>
      <p:ext uri="{BB962C8B-B14F-4D97-AF65-F5344CB8AC3E}">
        <p14:creationId xmlns:p14="http://schemas.microsoft.com/office/powerpoint/2010/main" val="54593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526A9-DF9D-E94C-BF4B-CF0FB8564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, </a:t>
            </a:r>
            <a:r>
              <a:rPr lang="de-DE" dirty="0" err="1"/>
              <a:t>everybody</a:t>
            </a:r>
            <a:r>
              <a:rPr lang="de-DE" dirty="0"/>
              <a:t> …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3B5A11-DB1B-6449-9F18-C014BE47A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… </a:t>
            </a:r>
            <a:r>
              <a:rPr lang="de-DE" dirty="0" err="1"/>
              <a:t>and</a:t>
            </a:r>
            <a:r>
              <a:rPr lang="de-DE" dirty="0"/>
              <a:t> happy </a:t>
            </a:r>
            <a:r>
              <a:rPr lang="de-DE" dirty="0" err="1"/>
              <a:t>testing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1561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A185DE-C691-F74D-9CC5-F922E85D7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587" y="1634490"/>
            <a:ext cx="8351401" cy="4242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</a:t>
            </a:r>
            <a:r>
              <a:rPr lang="de-DE" sz="2000" dirty="0" err="1"/>
              <a:t>Cypress</a:t>
            </a:r>
            <a:r>
              <a:rPr lang="de-DE" sz="2000" dirty="0"/>
              <a:t>]  </a:t>
            </a:r>
            <a:r>
              <a:rPr lang="de-DE" sz="2000" dirty="0">
                <a:hlinkClick r:id="rId2"/>
              </a:rPr>
              <a:t>https://www.cypress.io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[Galen Framework] </a:t>
            </a:r>
            <a:r>
              <a:rPr lang="de-DE" sz="2000" dirty="0">
                <a:hlinkClick r:id="rId3"/>
              </a:rPr>
              <a:t>http://galenframework.com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</a:t>
            </a:r>
            <a:r>
              <a:rPr lang="de-DE" sz="2000" dirty="0" err="1"/>
              <a:t>jest</a:t>
            </a:r>
            <a:r>
              <a:rPr lang="de-DE" sz="2000" dirty="0"/>
              <a:t>] </a:t>
            </a:r>
            <a:r>
              <a:rPr lang="de-DE" sz="2000" dirty="0">
                <a:hlinkClick r:id="rId4"/>
              </a:rPr>
              <a:t>https://jestjs.io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</a:t>
            </a:r>
            <a:r>
              <a:rPr lang="de-DE" sz="2000" dirty="0" err="1"/>
              <a:t>lighthouse</a:t>
            </a:r>
            <a:r>
              <a:rPr lang="de-DE" sz="2000" dirty="0"/>
              <a:t>] </a:t>
            </a:r>
            <a:r>
              <a:rPr lang="de-DE" sz="2000" dirty="0">
                <a:hlinkClick r:id="rId5"/>
              </a:rPr>
              <a:t>https://github.com/GoogleChrome/lighthouse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</a:t>
            </a:r>
            <a:r>
              <a:rPr lang="de-DE" sz="2000" dirty="0" err="1"/>
              <a:t>Testcafe</a:t>
            </a:r>
            <a:r>
              <a:rPr lang="de-DE" sz="2000" dirty="0"/>
              <a:t>] </a:t>
            </a:r>
            <a:r>
              <a:rPr lang="de-DE" sz="2000" dirty="0">
                <a:hlinkClick r:id="rId6"/>
              </a:rPr>
              <a:t>https://devexpress.github.io/testcafe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</a:t>
            </a:r>
            <a:r>
              <a:rPr lang="de-DE" sz="2000" dirty="0" err="1"/>
              <a:t>WebPageTest</a:t>
            </a:r>
            <a:r>
              <a:rPr lang="de-DE" sz="2000" dirty="0"/>
              <a:t>] </a:t>
            </a:r>
            <a:r>
              <a:rPr lang="de-DE" sz="2000" dirty="0">
                <a:hlinkClick r:id="rId7"/>
              </a:rPr>
              <a:t>http://webpagetest.org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</a:t>
            </a:r>
            <a:r>
              <a:rPr lang="de-DE" sz="2000" dirty="0" err="1"/>
              <a:t>datadog</a:t>
            </a:r>
            <a:r>
              <a:rPr lang="de-DE" sz="2000" dirty="0"/>
              <a:t>] </a:t>
            </a:r>
            <a:r>
              <a:rPr lang="de-DE" sz="2000" dirty="0">
                <a:hlinkClick r:id="rId8"/>
              </a:rPr>
              <a:t>https://www.datadoghq.com/blog/browser-tests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59C68E-9CF6-D64E-A7D4-24947BE2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&amp; Resources</a:t>
            </a:r>
          </a:p>
        </p:txBody>
      </p:sp>
    </p:spTree>
    <p:extLst>
      <p:ext uri="{BB962C8B-B14F-4D97-AF65-F5344CB8AC3E}">
        <p14:creationId xmlns:p14="http://schemas.microsoft.com/office/powerpoint/2010/main" val="3749077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A185DE-C691-F74D-9CC5-F922E85D7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587" y="1634490"/>
            <a:ext cx="8351401" cy="4242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[Page </a:t>
            </a:r>
            <a:r>
              <a:rPr lang="de-DE" sz="2000" dirty="0" err="1"/>
              <a:t>Object</a:t>
            </a:r>
            <a:r>
              <a:rPr lang="de-DE" sz="2000" dirty="0"/>
              <a:t>] </a:t>
            </a:r>
            <a:r>
              <a:rPr lang="de-DE" sz="2000" dirty="0">
                <a:hlinkClick r:id="rId2"/>
              </a:rPr>
              <a:t>https://martinfowler.com/bliki/PageObject.html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59C68E-9CF6-D64E-A7D4-24947BE2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&amp; Resources</a:t>
            </a:r>
          </a:p>
        </p:txBody>
      </p:sp>
    </p:spTree>
    <p:extLst>
      <p:ext uri="{BB962C8B-B14F-4D97-AF65-F5344CB8AC3E}">
        <p14:creationId xmlns:p14="http://schemas.microsoft.com/office/powerpoint/2010/main" val="142743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C84106B-3A9C-2443-9C48-B127B39F1F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444" r="4444"/>
          <a:stretch>
            <a:fillRect/>
          </a:stretch>
        </p:blipFill>
        <p:spPr>
          <a:xfrm>
            <a:off x="1616014" y="1596654"/>
            <a:ext cx="7973282" cy="4392665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8339FB7-9002-8B45-A500-0914A9C5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Wie? Was? Testen?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B5D69A-D78D-3945-9B53-42193CEB6265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/>
              <a:t>„Früher ging das doch auch einfach so.“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25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7FFFF7-4E24-B04D-AE27-F74AE275AD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206" y="2060575"/>
            <a:ext cx="4854734" cy="3816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Was ist Mobile? Firefox, IE6+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Wasserfall-Prozess (</a:t>
            </a:r>
            <a:r>
              <a:rPr lang="de-DE" sz="2000" b="0" dirty="0" err="1"/>
              <a:t>a.k.a</a:t>
            </a:r>
            <a:r>
              <a:rPr lang="de-DE" sz="2000" b="0" dirty="0"/>
              <a:t> „wir bauen es erstmal zu Ende, obwohl wir schon wissen, dass es keiner braucht ..“)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FTP-Upload per </a:t>
            </a:r>
            <a:r>
              <a:rPr lang="de-DE" sz="2000" b="0" dirty="0" err="1"/>
              <a:t>Putty</a:t>
            </a:r>
            <a:endParaRPr lang="de-DE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SVN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038EA4-C38C-7C4D-AA43-0A2486C1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Wie? Was? Testen?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BAA6A48-C003-1C4E-9BEF-D6AADCE5B14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/>
              <a:t>„Früher ging das doch auch einfach so.“</a:t>
            </a:r>
          </a:p>
          <a:p>
            <a:endParaRPr lang="de-DE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476F11CE-F7F1-394A-81E9-998047F43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2060576"/>
            <a:ext cx="4657654" cy="38163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Quartalsweise Releases mit „geplanter Downtime“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Testteam hakt Testpläne 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Testen von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Co-</a:t>
            </a:r>
            <a:r>
              <a:rPr lang="de-DE" sz="2000" b="0" dirty="0" err="1"/>
              <a:t>located</a:t>
            </a:r>
            <a:r>
              <a:rPr lang="de-DE" sz="2000" b="0" dirty="0"/>
              <a:t> </a:t>
            </a:r>
            <a:r>
              <a:rPr lang="de-DE" sz="2000" b="0" dirty="0" err="1"/>
              <a:t>Dev</a:t>
            </a:r>
            <a:r>
              <a:rPr lang="de-DE" sz="2000" b="0" dirty="0"/>
              <a:t>-Teams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Designabnahme als Testschritt</a:t>
            </a:r>
          </a:p>
        </p:txBody>
      </p:sp>
    </p:spTree>
    <p:extLst>
      <p:ext uri="{BB962C8B-B14F-4D97-AF65-F5344CB8AC3E}">
        <p14:creationId xmlns:p14="http://schemas.microsoft.com/office/powerpoint/2010/main" val="333518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C84106B-3A9C-2443-9C48-B127B39F1F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444" r="4444"/>
          <a:stretch>
            <a:fillRect/>
          </a:stretch>
        </p:blipFill>
        <p:spPr>
          <a:xfrm>
            <a:off x="1742626" y="1464805"/>
            <a:ext cx="7925489" cy="452628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8339FB7-9002-8B45-A500-0914A9C5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Wie? Was? Testen?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5B5D69A-D78D-3945-9B53-42193CEB6265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/>
              <a:t>„So schwer kann das doch wohl nicht sein.“</a:t>
            </a:r>
          </a:p>
        </p:txBody>
      </p:sp>
    </p:spTree>
    <p:extLst>
      <p:ext uri="{BB962C8B-B14F-4D97-AF65-F5344CB8AC3E}">
        <p14:creationId xmlns:p14="http://schemas.microsoft.com/office/powerpoint/2010/main" val="56400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3D0C17-A90E-E743-86F1-A7302DCC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2060576"/>
            <a:ext cx="4657654" cy="38163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Komplexität von Tools und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Wachsender Grad an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 err="1"/>
              <a:t>Microservices</a:t>
            </a:r>
            <a:r>
              <a:rPr lang="de-DE" sz="2000" b="0" dirty="0"/>
              <a:t> und </a:t>
            </a:r>
            <a:r>
              <a:rPr lang="de-DE" sz="2000" b="0" dirty="0" err="1"/>
              <a:t>self-contained</a:t>
            </a:r>
            <a:r>
              <a:rPr lang="de-DE" sz="2000" b="0" dirty="0"/>
              <a:t> Systems sind nicht zuverlässig manuell </a:t>
            </a:r>
            <a:r>
              <a:rPr lang="de-DE" sz="2000" b="0" dirty="0" err="1"/>
              <a:t>testbar</a:t>
            </a:r>
            <a:endParaRPr lang="de-DE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/>
              <a:t>Unzählige Browser/Plattform/OS-Kombinationen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038EA4-C38C-7C4D-AA43-0A2486C1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Wie? Was? Testen?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BAA6A48-C003-1C4E-9BEF-D6AADCE5B14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/>
              <a:t>„Das bezahlt uns doch keiner!“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227534BB-5EBE-AA49-A632-E994B06E0A9D}"/>
              </a:ext>
            </a:extLst>
          </p:cNvPr>
          <p:cNvSpPr txBox="1">
            <a:spLocks/>
          </p:cNvSpPr>
          <p:nvPr/>
        </p:nvSpPr>
        <p:spPr bwMode="auto">
          <a:xfrm>
            <a:off x="6022304" y="2063748"/>
            <a:ext cx="4859056" cy="381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Minütliche</a:t>
            </a:r>
            <a:r>
              <a:rPr lang="de-DE" sz="2000" dirty="0"/>
              <a:t> Releases zur Laufzeit, kombiniert mit „Zero Downtime“ und dynamischer Skalierung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Kultur des Testens durch agile Workflows („Working Tests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Comprehensive</a:t>
            </a:r>
            <a:r>
              <a:rPr lang="de-DE" sz="2000" dirty="0"/>
              <a:t> </a:t>
            </a:r>
            <a:r>
              <a:rPr lang="de-DE" sz="2000" dirty="0" err="1"/>
              <a:t>Documentation</a:t>
            </a:r>
            <a:r>
              <a:rPr lang="de-DE" sz="2000" dirty="0"/>
              <a:t>“)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341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D038EA4-C38C-7C4D-AA43-0A2486C1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Wie? Was? Testen?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BAA6A48-C003-1C4E-9BEF-D6AADCE5B14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de-DE" dirty="0"/>
              <a:t>„Was soll das denn bringen?“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9D5E8D-0C5B-5641-833B-7560A666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45" y="2355635"/>
            <a:ext cx="3429000" cy="3365500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2FD78FC2-4DBD-A445-B311-214FF92538F6}"/>
              </a:ext>
            </a:extLst>
          </p:cNvPr>
          <p:cNvSpPr txBox="1">
            <a:spLocks/>
          </p:cNvSpPr>
          <p:nvPr/>
        </p:nvSpPr>
        <p:spPr bwMode="auto">
          <a:xfrm>
            <a:off x="6168020" y="1628775"/>
            <a:ext cx="4249478" cy="424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1pPr>
            <a:lvl2pPr marL="766456" indent="-28563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2pPr>
            <a:lvl3pPr marL="1185389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3pPr>
            <a:lvl4pPr marL="1604321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4pPr>
            <a:lvl5pPr marL="2056577" indent="-228509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>
                <a:solidFill>
                  <a:srgbClr val="1A171B"/>
                </a:solidFill>
                <a:latin typeface="Breuninger Light" pitchFamily="2" charset="0"/>
                <a:ea typeface="Breuninger Light" pitchFamily="2" charset="0"/>
                <a:cs typeface="Arial" charset="0"/>
              </a:defRPr>
            </a:lvl5pPr>
            <a:lvl6pPr marL="2513594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6pPr>
            <a:lvl7pPr marL="2970611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7pPr>
            <a:lvl8pPr marL="3427628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8pPr>
            <a:lvl9pPr marL="3884646" indent="-22850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99">
                <a:solidFill>
                  <a:srgbClr val="1A171B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Businessrisiken minimieren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Bugs vermeiden/finden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Refactoring</a:t>
            </a:r>
            <a:r>
              <a:rPr lang="de-DE" sz="2000" dirty="0"/>
              <a:t> erleichtern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Clean-Code-Prinzipien etablieren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„Code </a:t>
            </a:r>
            <a:r>
              <a:rPr lang="de-DE" sz="2000" dirty="0" err="1"/>
              <a:t>Smell</a:t>
            </a:r>
            <a:r>
              <a:rPr lang="de-DE" sz="2000" dirty="0"/>
              <a:t>“ erkennen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Sicherheit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Fehlerkultur etablieren</a:t>
            </a:r>
          </a:p>
          <a:p>
            <a:endParaRPr lang="de-DE" sz="2000" dirty="0"/>
          </a:p>
        </p:txBody>
      </p:sp>
      <p:sp>
        <p:nvSpPr>
          <p:cNvPr id="13" name="Abgerundete rechteckige Legende 12">
            <a:extLst>
              <a:ext uri="{FF2B5EF4-FFF2-40B4-BE49-F238E27FC236}">
                <a16:creationId xmlns:a16="http://schemas.microsoft.com/office/drawing/2014/main" id="{08195B01-776A-8043-BA41-82D92B2712B5}"/>
              </a:ext>
            </a:extLst>
          </p:cNvPr>
          <p:cNvSpPr/>
          <p:nvPr/>
        </p:nvSpPr>
        <p:spPr>
          <a:xfrm>
            <a:off x="560069" y="3889730"/>
            <a:ext cx="2022475" cy="1048030"/>
          </a:xfrm>
          <a:prstGeom prst="wedgeRoundRectCallout">
            <a:avLst>
              <a:gd name="adj1" fmla="val 81028"/>
              <a:gd name="adj2" fmla="val -36444"/>
              <a:gd name="adj3" fmla="val 16667"/>
            </a:avLst>
          </a:prstGeom>
          <a:solidFill>
            <a:schemeClr val="bg2"/>
          </a:solidFill>
          <a:ln w="12700">
            <a:solidFill>
              <a:schemeClr val="tx2"/>
            </a:solidFill>
            <a:miter lim="400000"/>
          </a:ln>
        </p:spPr>
        <p:txBody>
          <a:bodyPr wrap="square" lIns="0" tIns="0" rIns="0" bIns="0" rtlCol="0" anchor="ctr"/>
          <a:lstStyle/>
          <a:p>
            <a:pPr algn="ctr"/>
            <a:r>
              <a:rPr lang="de-DE" dirty="0" err="1">
                <a:sym typeface="Helvetica Neue Medium"/>
              </a:rPr>
              <a:t>No</a:t>
            </a:r>
            <a:r>
              <a:rPr lang="de-DE" dirty="0">
                <a:sym typeface="Helvetica Neue Medium"/>
              </a:rPr>
              <a:t> </a:t>
            </a:r>
            <a:r>
              <a:rPr lang="de-DE" dirty="0" err="1">
                <a:sym typeface="Helvetica Neue Medium"/>
              </a:rPr>
              <a:t>b</a:t>
            </a:r>
            <a:r>
              <a:rPr lang="de-DE" sz="1800" b="0" dirty="0" err="1">
                <a:latin typeface="+mn-lt"/>
                <a:ea typeface="+mn-ea"/>
                <a:cs typeface="+mn-cs"/>
                <a:sym typeface="Helvetica Neue Medium"/>
              </a:rPr>
              <a:t>anana</a:t>
            </a:r>
            <a:r>
              <a:rPr lang="de-DE" sz="18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de-DE" sz="1800" b="0" dirty="0" err="1">
                <a:latin typeface="+mn-lt"/>
                <a:ea typeface="+mn-ea"/>
                <a:cs typeface="+mn-cs"/>
                <a:sym typeface="Helvetica Neue Medium"/>
              </a:rPr>
              <a:t>software</a:t>
            </a:r>
            <a:r>
              <a:rPr lang="de-DE" sz="1800" b="0" dirty="0">
                <a:latin typeface="+mn-lt"/>
                <a:ea typeface="+mn-ea"/>
                <a:cs typeface="+mn-cs"/>
                <a:sym typeface="Helvetica Neue Mediu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536797"/>
      </p:ext>
    </p:extLst>
  </p:cSld>
  <p:clrMapOvr>
    <a:masterClrMapping/>
  </p:clrMapOvr>
</p:sld>
</file>

<file path=ppt/theme/theme1.xml><?xml version="1.0" encoding="utf-8"?>
<a:theme xmlns:a="http://schemas.openxmlformats.org/drawingml/2006/main" name="Breuninger">
  <a:themeElements>
    <a:clrScheme name="Breuninger Farben">
      <a:dk1>
        <a:srgbClr val="000000"/>
      </a:dk1>
      <a:lt1>
        <a:srgbClr val="FFFFFF"/>
      </a:lt1>
      <a:dk2>
        <a:srgbClr val="1A171B"/>
      </a:dk2>
      <a:lt2>
        <a:srgbClr val="FFFFFF"/>
      </a:lt2>
      <a:accent1>
        <a:srgbClr val="A81326"/>
      </a:accent1>
      <a:accent2>
        <a:srgbClr val="F38A00"/>
      </a:accent2>
      <a:accent3>
        <a:srgbClr val="C8C6B9"/>
      </a:accent3>
      <a:accent4>
        <a:srgbClr val="979279"/>
      </a:accent4>
      <a:accent5>
        <a:srgbClr val="ACABAB"/>
      </a:accent5>
      <a:accent6>
        <a:srgbClr val="000000"/>
      </a:accent6>
      <a:hlink>
        <a:srgbClr val="A81326"/>
      </a:hlink>
      <a:folHlink>
        <a:srgbClr val="A8132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  <a:miter lim="400000"/>
        </a:ln>
      </a:spPr>
      <a:bodyPr wrap="square" lIns="0" tIns="0" rIns="0" bIns="0" rtlCol="0" anchor="ctr"/>
      <a:lstStyle>
        <a:defPPr algn="ctr">
          <a:defRPr sz="1800" b="0" dirty="0" smtClean="0">
            <a:solidFill>
              <a:schemeClr val="bg2"/>
            </a:solidFill>
            <a:latin typeface="+mn-lt"/>
            <a:ea typeface="+mn-ea"/>
            <a:cs typeface="+mn-cs"/>
            <a:sym typeface="Helvetica Neue Medium"/>
          </a:defRPr>
        </a:defPPr>
      </a:lstStyle>
    </a:spDef>
    <a:lnDef>
      <a:spPr>
        <a:ln w="38100" cap="flat">
          <a:miter lim="800000"/>
          <a:headEnd type="none" w="lg" len="lg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reuninger" id="{F0511B7C-462F-9248-BC1F-8493BDC3D3C7}" vid="{BB0FC4A2-0E6C-154B-92CD-6D09533E77F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Breuninger</Template>
  <TotalTime>0</TotalTime>
  <Words>1708</Words>
  <Application>Microsoft Macintosh PowerPoint</Application>
  <PresentationFormat>Breitbild</PresentationFormat>
  <Paragraphs>382</Paragraphs>
  <Slides>42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Arial</vt:lpstr>
      <vt:lpstr>Breuninger Bold</vt:lpstr>
      <vt:lpstr>Breuninger Extra Bold</vt:lpstr>
      <vt:lpstr>Breuninger Light</vt:lpstr>
      <vt:lpstr>Breuninger Ultra Light</vt:lpstr>
      <vt:lpstr>Calibri</vt:lpstr>
      <vt:lpstr>Courier New</vt:lpstr>
      <vt:lpstr>Menlo</vt:lpstr>
      <vt:lpstr>Tw Cen MT</vt:lpstr>
      <vt:lpstr>Breuninger</vt:lpstr>
      <vt:lpstr>Frontend Testing 2019</vt:lpstr>
      <vt:lpstr>Intro</vt:lpstr>
      <vt:lpstr>Intro</vt:lpstr>
      <vt:lpstr>Wie? Was? Testen?</vt:lpstr>
      <vt:lpstr>Wie? Was? Testen?</vt:lpstr>
      <vt:lpstr>Wie? Was? Testen?</vt:lpstr>
      <vt:lpstr>Wie? Was? Testen?</vt:lpstr>
      <vt:lpstr>Wie? Was? Testen?</vt:lpstr>
      <vt:lpstr>Wie? Was? Testen?</vt:lpstr>
      <vt:lpstr>„Ja, ist eigentlich getestet …“</vt:lpstr>
      <vt:lpstr>On a server not so far away …</vt:lpstr>
      <vt:lpstr>PowerPoint-Präsentation</vt:lpstr>
      <vt:lpstr>Unit-Test</vt:lpstr>
      <vt:lpstr>Unit-Test</vt:lpstr>
      <vt:lpstr>Unit-Test mit jest</vt:lpstr>
      <vt:lpstr>PowerPoint-Präsentation</vt:lpstr>
      <vt:lpstr>Funktionaler Test</vt:lpstr>
      <vt:lpstr>Funktionaler Test</vt:lpstr>
      <vt:lpstr>Funktionaler Test mit cypress</vt:lpstr>
      <vt:lpstr>PowerPoint-Präsentation</vt:lpstr>
      <vt:lpstr>„Visual Regression“-Test</vt:lpstr>
      <vt:lpstr>„Visual Regression“-Test</vt:lpstr>
      <vt:lpstr>„Visual Regression“-Test mit Galen</vt:lpstr>
      <vt:lpstr>PowerPoint-Präsentation</vt:lpstr>
      <vt:lpstr>„End2End“-Test</vt:lpstr>
      <vt:lpstr>„End2End“-Test</vt:lpstr>
      <vt:lpstr>„End2End“-Test mit cypress</vt:lpstr>
      <vt:lpstr>„End2End“-Test mit cypress (Page Objects)</vt:lpstr>
      <vt:lpstr>PowerPoint-Präsentation</vt:lpstr>
      <vt:lpstr>„Customer Journey“-Test</vt:lpstr>
      <vt:lpstr>„Customer Journey“-Test</vt:lpstr>
      <vt:lpstr>„Customer Journey“-Test mit cypress (Page Objects)</vt:lpstr>
      <vt:lpstr>PowerPoint-Präsentation</vt:lpstr>
      <vt:lpstr>Synthetische Performance-Tests</vt:lpstr>
      <vt:lpstr>Synthetische Performance-Tests</vt:lpstr>
      <vt:lpstr>Synthetische Tests mit WPT (Speedcurve)</vt:lpstr>
      <vt:lpstr>Synthetische Tests mit WPT (Speedcurve)</vt:lpstr>
      <vt:lpstr>Also gut - welche Zwiebel?</vt:lpstr>
      <vt:lpstr>Testpyramide im Zwiebelkleid</vt:lpstr>
      <vt:lpstr>Thanks, everybody …</vt:lpstr>
      <vt:lpstr>Links &amp; Resources</vt:lpstr>
      <vt:lpstr>Links &amp;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Senning, Alexander</dc:creator>
  <cp:lastModifiedBy>Pfaus, Rico</cp:lastModifiedBy>
  <cp:revision>2</cp:revision>
  <dcterms:created xsi:type="dcterms:W3CDTF">2018-03-09T14:16:44Z</dcterms:created>
  <dcterms:modified xsi:type="dcterms:W3CDTF">2019-04-26T07:11:31Z</dcterms:modified>
</cp:coreProperties>
</file>